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4"/>
  </p:notesMasterIdLst>
  <p:handoutMasterIdLst>
    <p:handoutMasterId r:id="rId15"/>
  </p:handoutMasterIdLst>
  <p:sldIdLst>
    <p:sldId id="259" r:id="rId2"/>
    <p:sldId id="273" r:id="rId3"/>
    <p:sldId id="274" r:id="rId4"/>
    <p:sldId id="269" r:id="rId5"/>
    <p:sldId id="275" r:id="rId6"/>
    <p:sldId id="263" r:id="rId7"/>
    <p:sldId id="266" r:id="rId8"/>
    <p:sldId id="268" r:id="rId9"/>
    <p:sldId id="276" r:id="rId10"/>
    <p:sldId id="277" r:id="rId11"/>
    <p:sldId id="261" r:id="rId12"/>
    <p:sldId id="271" r:id="rId13"/>
  </p:sldIdLst>
  <p:sldSz cx="9144000" cy="6858000" type="screen4x3"/>
  <p:notesSz cx="6858000" cy="93138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nh Van Song" initials="DVS" lastIdx="1" clrIdx="0">
    <p:extLst>
      <p:ext uri="{19B8F6BF-5375-455C-9EA6-DF929625EA0E}">
        <p15:presenceInfo xmlns:p15="http://schemas.microsoft.com/office/powerpoint/2012/main" userId="S-1-5-21-1960408961-2052111302-725345543-832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991ED"/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265" autoAdjust="0"/>
  </p:normalViewPr>
  <p:slideViewPr>
    <p:cSldViewPr snapToGrid="0">
      <p:cViewPr varScale="1">
        <p:scale>
          <a:sx n="77" d="100"/>
          <a:sy n="77" d="100"/>
        </p:scale>
        <p:origin x="13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496F1-755C-4475-A127-50E4DAB015CA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1C9E6-4644-4DDB-8C79-DD62BD094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23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C872A-CF10-49D1-85F8-2ACB43CF26F9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60777-18A3-4B0B-81CB-AC6F86038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39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33500" y="1163638"/>
            <a:ext cx="4191000" cy="3143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Behalf for innovation team I would like to… </a:t>
            </a:r>
            <a:r>
              <a:rPr lang="en-US" dirty="0" err="1" smtClean="0"/>
              <a:t>progrens</a:t>
            </a:r>
            <a:r>
              <a:rPr lang="en-US" dirty="0" smtClean="0"/>
              <a:t> of</a:t>
            </a:r>
            <a:r>
              <a:rPr lang="en-US" baseline="0" dirty="0" smtClean="0"/>
              <a:t> smart cell</a:t>
            </a:r>
            <a:endParaRPr lang="en-US" dirty="0" smtClean="0"/>
          </a:p>
          <a:p>
            <a:r>
              <a:rPr lang="en-US" dirty="0" smtClean="0"/>
              <a:t>4 reference</a:t>
            </a:r>
            <a:r>
              <a:rPr lang="en-US" baseline="0" dirty="0" smtClean="0"/>
              <a:t> about another factory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366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 Vo also has same  system but uses a different method than ours, </a:t>
            </a:r>
          </a:p>
          <a:p>
            <a:r>
              <a:rPr lang="en-US" dirty="0" smtClean="0"/>
              <a:t>and here are some comparisons of the 2 factory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60777-18A3-4B0B-81CB-AC6F86038A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48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60777-18A3-4B0B-81CB-AC6F86038A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06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big idea that all 3 factories are looking for</a:t>
            </a:r>
          </a:p>
          <a:p>
            <a:r>
              <a:rPr lang="en-US" dirty="0" smtClean="0"/>
              <a:t>If a OP forgets a part of the machine or does it incorrectly, it big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consequen</a:t>
            </a:r>
            <a:r>
              <a:rPr lang="en-US" baseline="0" dirty="0" smtClean="0"/>
              <a:t> </a:t>
            </a:r>
            <a:r>
              <a:rPr lang="en-US" dirty="0" smtClean="0"/>
              <a:t>on the quality</a:t>
            </a:r>
          </a:p>
          <a:p>
            <a:r>
              <a:rPr lang="en-US" dirty="0" smtClean="0"/>
              <a:t>Bell alert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60777-18A3-4B0B-81CB-AC6F86038A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23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parts in blue are the parts we already have</a:t>
            </a:r>
          </a:p>
          <a:p>
            <a:r>
              <a:rPr lang="en-US" dirty="0" smtClean="0"/>
              <a:t>white is the system we will design in the near future</a:t>
            </a:r>
          </a:p>
          <a:p>
            <a:r>
              <a:rPr lang="en-US" dirty="0" smtClean="0"/>
              <a:t>To day I want</a:t>
            </a:r>
            <a:r>
              <a:rPr lang="en-US" baseline="0" dirty="0" smtClean="0"/>
              <a:t> to focus to .. </a:t>
            </a:r>
            <a:r>
              <a:rPr lang="en-US" baseline="0" dirty="0" err="1" smtClean="0"/>
              <a:t>Alrealdy</a:t>
            </a:r>
            <a:r>
              <a:rPr lang="en-US" baseline="0" dirty="0" smtClean="0"/>
              <a:t> running in </a:t>
            </a:r>
            <a:r>
              <a:rPr lang="en-US" baseline="0" dirty="0" err="1" smtClean="0"/>
              <a:t>tien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60777-18A3-4B0B-81CB-AC6F86038A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06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know each cell each model has a certain cycle time for workers to complete the process, </a:t>
            </a:r>
          </a:p>
          <a:p>
            <a:r>
              <a:rPr lang="en-US" dirty="0" smtClean="0"/>
              <a:t>if we can detect any problem station or mc we can improve it to optimize the quality as well as worker capacity, </a:t>
            </a:r>
          </a:p>
          <a:p>
            <a:r>
              <a:rPr lang="en-US" dirty="0" smtClean="0"/>
              <a:t>and this system to do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60777-18A3-4B0B-81CB-AC6F86038A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35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4A8E2-6BBC-4C1D-83E9-84D2939F4C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7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60777-18A3-4B0B-81CB-AC6F86038A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71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system uses the table and </a:t>
            </a:r>
            <a:r>
              <a:rPr lang="en-US" dirty="0" err="1" smtClean="0"/>
              <a:t>rfid</a:t>
            </a:r>
            <a:r>
              <a:rPr lang="en-US" dirty="0" smtClean="0"/>
              <a:t> reader to measure the cycle between stations, </a:t>
            </a:r>
          </a:p>
          <a:p>
            <a:r>
              <a:rPr lang="en-US" dirty="0" smtClean="0"/>
              <a:t>we originally planned to read the </a:t>
            </a:r>
            <a:r>
              <a:rPr lang="en-US" dirty="0" err="1" smtClean="0"/>
              <a:t>bodyno</a:t>
            </a:r>
            <a:r>
              <a:rPr lang="en-US" dirty="0" smtClean="0"/>
              <a:t> of the machine but you know each </a:t>
            </a:r>
            <a:r>
              <a:rPr lang="en-US" dirty="0" err="1" smtClean="0"/>
              <a:t>bodyno</a:t>
            </a:r>
            <a:r>
              <a:rPr lang="en-US" dirty="0" smtClean="0"/>
              <a:t> model will stick in a different position..</a:t>
            </a:r>
          </a:p>
          <a:p>
            <a:r>
              <a:rPr lang="en-US" dirty="0" smtClean="0"/>
              <a:t>When the table slides over the </a:t>
            </a:r>
            <a:r>
              <a:rPr lang="en-US" dirty="0" err="1" smtClean="0"/>
              <a:t>rfid</a:t>
            </a:r>
            <a:r>
              <a:rPr lang="en-US" dirty="0" smtClean="0"/>
              <a:t> reader, </a:t>
            </a:r>
          </a:p>
          <a:p>
            <a:r>
              <a:rPr lang="en-US" dirty="0" smtClean="0"/>
              <a:t>the system will read the signal and push it to the server </a:t>
            </a:r>
          </a:p>
          <a:p>
            <a:r>
              <a:rPr lang="en-US" dirty="0" smtClean="0"/>
              <a:t>the time between</a:t>
            </a:r>
            <a:r>
              <a:rPr lang="en-US" baseline="0" dirty="0" smtClean="0"/>
              <a:t> </a:t>
            </a:r>
            <a:r>
              <a:rPr lang="en-US" dirty="0" smtClean="0"/>
              <a:t>the first machine minus the time to finish the next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60777-18A3-4B0B-81CB-AC6F86038A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42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</a:p>
          <a:p>
            <a:r>
              <a:rPr lang="en-US" dirty="0" smtClean="0"/>
              <a:t>Together</a:t>
            </a:r>
          </a:p>
          <a:p>
            <a:r>
              <a:rPr lang="en-US" dirty="0" smtClean="0"/>
              <a:t>Your computer.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60777-18A3-4B0B-81CB-AC6F86038A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60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about software</a:t>
            </a:r>
            <a:r>
              <a:rPr lang="en-US" baseline="0" dirty="0" smtClean="0"/>
              <a:t>  design and using </a:t>
            </a:r>
          </a:p>
          <a:p>
            <a:r>
              <a:rPr lang="en-US" dirty="0" smtClean="0"/>
              <a:t>In the end we get 2 graphs like under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60777-18A3-4B0B-81CB-AC6F86038A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9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part is the plan in the near future</a:t>
            </a:r>
          </a:p>
          <a:p>
            <a:r>
              <a:rPr lang="en-US" dirty="0" smtClean="0"/>
              <a:t>You know, when doing any project, we also</a:t>
            </a:r>
            <a:r>
              <a:rPr lang="en-US" baseline="0" dirty="0" smtClean="0"/>
              <a:t> get the </a:t>
            </a:r>
            <a:r>
              <a:rPr lang="en-US" dirty="0" smtClean="0"/>
              <a:t>difficulties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60777-18A3-4B0B-81CB-AC6F86038A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52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C262-DCA4-4ABB-8B1C-2412DE92A5C6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FD71-7D52-4159-9D4D-B8C92B02756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85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C262-DCA4-4ABB-8B1C-2412DE92A5C6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7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C262-DCA4-4ABB-8B1C-2412DE92A5C6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FD71-7D52-4159-9D4D-B8C92B02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21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726533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05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C262-DCA4-4ABB-8B1C-2412DE92A5C6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95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C262-DCA4-4ABB-8B1C-2412DE92A5C6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3F4F-51B2-42EE-AFA2-40C4572185C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C262-DCA4-4ABB-8B1C-2412DE92A5C6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553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C262-DCA4-4ABB-8B1C-2412DE92A5C6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FD71-7D52-4159-9D4D-B8C92B02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4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C262-DCA4-4ABB-8B1C-2412DE92A5C6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02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C262-DCA4-4ABB-8B1C-2412DE92A5C6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38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C262-DCA4-4ABB-8B1C-2412DE92A5C6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00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23EC262-DCA4-4ABB-8B1C-2412DE92A5C6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16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C262-DCA4-4ABB-8B1C-2412DE92A5C6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FD71-7D52-4159-9D4D-B8C92B02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0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3EC262-DCA4-4ABB-8B1C-2412DE92A5C6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31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695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wmf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10" Type="http://schemas.openxmlformats.org/officeDocument/2006/relationships/image" Target="../media/image13.png"/><Relationship Id="rId9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529ACD8-198E-F243-B32B-B851E991CB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81" r="12481"/>
          <a:stretch/>
        </p:blipFill>
        <p:spPr>
          <a:xfrm>
            <a:off x="0" y="0"/>
            <a:ext cx="3726533" cy="636774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5CAA68-8FA2-314A-ADB8-4461C2E16553}"/>
              </a:ext>
            </a:extLst>
          </p:cNvPr>
          <p:cNvSpPr/>
          <p:nvPr/>
        </p:nvSpPr>
        <p:spPr>
          <a:xfrm>
            <a:off x="0" y="0"/>
            <a:ext cx="3726533" cy="6367749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A9F8D3-732C-DD41-8BA0-2C3C2E90ECF3}"/>
              </a:ext>
            </a:extLst>
          </p:cNvPr>
          <p:cNvSpPr txBox="1"/>
          <p:nvPr/>
        </p:nvSpPr>
        <p:spPr>
          <a:xfrm>
            <a:off x="732113" y="2343448"/>
            <a:ext cx="2262308" cy="2171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377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AGENDA</a:t>
            </a:r>
          </a:p>
          <a:p>
            <a:pPr algn="ctr"/>
            <a:r>
              <a:rPr lang="en-US" sz="3377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SMART CELL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8DA0E-7173-A64E-A597-3A293BE2EF59}"/>
              </a:ext>
            </a:extLst>
          </p:cNvPr>
          <p:cNvSpPr txBox="1"/>
          <p:nvPr/>
        </p:nvSpPr>
        <p:spPr>
          <a:xfrm>
            <a:off x="5050239" y="1174560"/>
            <a:ext cx="267092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SMART </a:t>
            </a:r>
            <a:r>
              <a:rPr lang="en-US" sz="20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CELL IMAGE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C1CD19-B242-4241-9E8D-E52D4F20B202}"/>
              </a:ext>
            </a:extLst>
          </p:cNvPr>
          <p:cNvSpPr txBox="1"/>
          <p:nvPr/>
        </p:nvSpPr>
        <p:spPr>
          <a:xfrm>
            <a:off x="4350865" y="1072933"/>
            <a:ext cx="508473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4400" b="1" dirty="0">
                <a:solidFill>
                  <a:schemeClr val="accent1">
                    <a:alpha val="25000"/>
                  </a:schemeClr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19466F-ACB2-8D49-B05A-4B51B5024F7C}"/>
              </a:ext>
            </a:extLst>
          </p:cNvPr>
          <p:cNvSpPr txBox="1"/>
          <p:nvPr/>
        </p:nvSpPr>
        <p:spPr>
          <a:xfrm>
            <a:off x="4027058" y="972573"/>
            <a:ext cx="832280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4400" b="1" dirty="0">
                <a:solidFill>
                  <a:schemeClr val="accent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385F0F-DE21-D94C-A12B-C9F2B781849B}"/>
              </a:ext>
            </a:extLst>
          </p:cNvPr>
          <p:cNvSpPr txBox="1"/>
          <p:nvPr/>
        </p:nvSpPr>
        <p:spPr>
          <a:xfrm>
            <a:off x="5050239" y="2398173"/>
            <a:ext cx="399340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TIEN SON TIME STUDY SYSTEM</a:t>
            </a:r>
            <a:endParaRPr lang="en-US" sz="2000" b="1" dirty="0">
              <a:solidFill>
                <a:schemeClr val="tx2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06593-BEE5-1C4A-8717-41A96FDA4158}"/>
              </a:ext>
            </a:extLst>
          </p:cNvPr>
          <p:cNvSpPr txBox="1"/>
          <p:nvPr/>
        </p:nvSpPr>
        <p:spPr>
          <a:xfrm>
            <a:off x="4350865" y="2320658"/>
            <a:ext cx="508473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4400" b="1" dirty="0">
                <a:solidFill>
                  <a:schemeClr val="accent2">
                    <a:alpha val="25000"/>
                  </a:schemeClr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2C15D2-5286-2B4F-9F7D-1FFCAAD39622}"/>
              </a:ext>
            </a:extLst>
          </p:cNvPr>
          <p:cNvSpPr txBox="1"/>
          <p:nvPr/>
        </p:nvSpPr>
        <p:spPr>
          <a:xfrm>
            <a:off x="4027058" y="2231450"/>
            <a:ext cx="832280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4400" b="1" dirty="0">
                <a:solidFill>
                  <a:schemeClr val="accent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135E0E-BF6D-8341-A00B-AB8BA67EE61F}"/>
              </a:ext>
            </a:extLst>
          </p:cNvPr>
          <p:cNvSpPr txBox="1"/>
          <p:nvPr/>
        </p:nvSpPr>
        <p:spPr>
          <a:xfrm>
            <a:off x="5050239" y="3829092"/>
            <a:ext cx="3553231" cy="4001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NEXT ACTION</a:t>
            </a:r>
            <a:endParaRPr lang="en-US" sz="2000" b="1" dirty="0">
              <a:solidFill>
                <a:schemeClr val="tx2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1B8393-7BC2-1140-8D4D-2250550A3F2A}"/>
              </a:ext>
            </a:extLst>
          </p:cNvPr>
          <p:cNvSpPr txBox="1"/>
          <p:nvPr/>
        </p:nvSpPr>
        <p:spPr>
          <a:xfrm>
            <a:off x="4350865" y="3568388"/>
            <a:ext cx="508473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4400" b="1" dirty="0">
                <a:solidFill>
                  <a:schemeClr val="accent3">
                    <a:alpha val="25000"/>
                  </a:schemeClr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43C6AF-7D12-FF42-81D1-CD4583B2A58E}"/>
              </a:ext>
            </a:extLst>
          </p:cNvPr>
          <p:cNvSpPr txBox="1"/>
          <p:nvPr/>
        </p:nvSpPr>
        <p:spPr>
          <a:xfrm>
            <a:off x="4027058" y="3644427"/>
            <a:ext cx="832280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4400" b="1" dirty="0">
                <a:solidFill>
                  <a:schemeClr val="accent3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BD51C5-0080-E74A-B81A-D196608ED14B}"/>
              </a:ext>
            </a:extLst>
          </p:cNvPr>
          <p:cNvSpPr txBox="1"/>
          <p:nvPr/>
        </p:nvSpPr>
        <p:spPr>
          <a:xfrm>
            <a:off x="5159863" y="5078842"/>
            <a:ext cx="3769809" cy="4001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REFERENCE</a:t>
            </a:r>
            <a:endParaRPr lang="en-US" sz="2000" b="1" dirty="0">
              <a:solidFill>
                <a:schemeClr val="tx2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2293BD-E57D-334A-9CA0-D8B758CB8403}"/>
              </a:ext>
            </a:extLst>
          </p:cNvPr>
          <p:cNvSpPr txBox="1"/>
          <p:nvPr/>
        </p:nvSpPr>
        <p:spPr>
          <a:xfrm>
            <a:off x="4350865" y="4961085"/>
            <a:ext cx="508473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4400" b="1" dirty="0">
                <a:solidFill>
                  <a:schemeClr val="accent4">
                    <a:alpha val="25000"/>
                  </a:schemeClr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E3177D-A949-6E4A-8254-F8506A387C71}"/>
              </a:ext>
            </a:extLst>
          </p:cNvPr>
          <p:cNvSpPr txBox="1"/>
          <p:nvPr/>
        </p:nvSpPr>
        <p:spPr>
          <a:xfrm>
            <a:off x="4027058" y="4894177"/>
            <a:ext cx="832280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4400" b="1" dirty="0">
                <a:solidFill>
                  <a:schemeClr val="accent4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71563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156247"/>
            <a:ext cx="36554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50" b="1" dirty="0" smtClean="0">
                <a:solidFill>
                  <a:srgbClr val="0000FF"/>
                </a:solidFill>
              </a:rPr>
              <a:t>Reference </a:t>
            </a:r>
            <a:endParaRPr lang="en-US" sz="3150" b="1" dirty="0">
              <a:solidFill>
                <a:srgbClr val="0000FF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83911"/>
              </p:ext>
            </p:extLst>
          </p:nvPr>
        </p:nvGraphicFramePr>
        <p:xfrm>
          <a:off x="506778" y="1641512"/>
          <a:ext cx="8240615" cy="3238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72">
                  <a:extLst>
                    <a:ext uri="{9D8B030D-6E8A-4147-A177-3AD203B41FA5}">
                      <a16:colId xmlns:a16="http://schemas.microsoft.com/office/drawing/2014/main" val="2453924549"/>
                    </a:ext>
                  </a:extLst>
                </a:gridCol>
                <a:gridCol w="912105">
                  <a:extLst>
                    <a:ext uri="{9D8B030D-6E8A-4147-A177-3AD203B41FA5}">
                      <a16:colId xmlns:a16="http://schemas.microsoft.com/office/drawing/2014/main" val="3963847605"/>
                    </a:ext>
                  </a:extLst>
                </a:gridCol>
                <a:gridCol w="1112620">
                  <a:extLst>
                    <a:ext uri="{9D8B030D-6E8A-4147-A177-3AD203B41FA5}">
                      <a16:colId xmlns:a16="http://schemas.microsoft.com/office/drawing/2014/main" val="334858995"/>
                    </a:ext>
                  </a:extLst>
                </a:gridCol>
                <a:gridCol w="1013117">
                  <a:extLst>
                    <a:ext uri="{9D8B030D-6E8A-4147-A177-3AD203B41FA5}">
                      <a16:colId xmlns:a16="http://schemas.microsoft.com/office/drawing/2014/main" val="3657011394"/>
                    </a:ext>
                  </a:extLst>
                </a:gridCol>
                <a:gridCol w="1076437">
                  <a:extLst>
                    <a:ext uri="{9D8B030D-6E8A-4147-A177-3AD203B41FA5}">
                      <a16:colId xmlns:a16="http://schemas.microsoft.com/office/drawing/2014/main" val="3831909180"/>
                    </a:ext>
                  </a:extLst>
                </a:gridCol>
                <a:gridCol w="1501582">
                  <a:extLst>
                    <a:ext uri="{9D8B030D-6E8A-4147-A177-3AD203B41FA5}">
                      <a16:colId xmlns:a16="http://schemas.microsoft.com/office/drawing/2014/main" val="1141150481"/>
                    </a:ext>
                  </a:extLst>
                </a:gridCol>
                <a:gridCol w="1501582">
                  <a:extLst>
                    <a:ext uri="{9D8B030D-6E8A-4147-A177-3AD203B41FA5}">
                      <a16:colId xmlns:a16="http://schemas.microsoft.com/office/drawing/2014/main" val="857254589"/>
                    </a:ext>
                  </a:extLst>
                </a:gridCol>
              </a:tblGrid>
              <a:tr h="2622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991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SETUP</a:t>
                      </a:r>
                      <a:endParaRPr lang="en-US" dirty="0"/>
                    </a:p>
                  </a:txBody>
                  <a:tcPr anchor="ctr">
                    <a:solidFill>
                      <a:srgbClr val="0991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REAL TIME ALL STATION</a:t>
                      </a:r>
                      <a:endParaRPr lang="en-US" dirty="0"/>
                    </a:p>
                  </a:txBody>
                  <a:tcPr anchor="ctr">
                    <a:solidFill>
                      <a:srgbClr val="0991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COST</a:t>
                      </a:r>
                    </a:p>
                    <a:p>
                      <a:pPr algn="ctr"/>
                      <a:r>
                        <a:rPr lang="en-US" dirty="0" smtClean="0"/>
                        <a:t>/CELL</a:t>
                      </a:r>
                      <a:endParaRPr lang="en-US" dirty="0"/>
                    </a:p>
                  </a:txBody>
                  <a:tcPr anchor="ctr">
                    <a:solidFill>
                      <a:srgbClr val="0991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ALL STATION</a:t>
                      </a:r>
                      <a:endParaRPr lang="en-US" dirty="0"/>
                    </a:p>
                  </a:txBody>
                  <a:tcPr anchor="ctr">
                    <a:solidFill>
                      <a:srgbClr val="0991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 FUCTION</a:t>
                      </a:r>
                      <a:endParaRPr lang="en-US" dirty="0"/>
                    </a:p>
                  </a:txBody>
                  <a:tcPr anchor="ctr">
                    <a:solidFill>
                      <a:srgbClr val="0991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EXPAND</a:t>
                      </a:r>
                      <a:endParaRPr lang="en-US" dirty="0"/>
                    </a:p>
                  </a:txBody>
                  <a:tcPr anchor="ctr">
                    <a:solidFill>
                      <a:srgbClr val="0991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764340"/>
                  </a:ext>
                </a:extLst>
              </a:tr>
              <a:tr h="140953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TIEN</a:t>
                      </a:r>
                      <a:r>
                        <a:rPr lang="en-US" b="1" baseline="0" dirty="0" smtClean="0">
                          <a:solidFill>
                            <a:srgbClr val="C00000"/>
                          </a:solidFill>
                        </a:rPr>
                        <a:t> SON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EASY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1500$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EASY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126261"/>
                  </a:ext>
                </a:extLst>
              </a:tr>
              <a:tr h="81663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QUE</a:t>
                      </a:r>
                      <a:r>
                        <a:rPr lang="en-US" b="1" baseline="0" dirty="0" smtClean="0">
                          <a:solidFill>
                            <a:srgbClr val="C00000"/>
                          </a:solidFill>
                        </a:rPr>
                        <a:t> VO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EASY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SKIP OPERATION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Difficulty in image recognition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5811689"/>
                  </a:ext>
                </a:extLst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>
            <a:off x="6180463" y="3110497"/>
            <a:ext cx="473726" cy="4186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9123" y="922749"/>
            <a:ext cx="4334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Que Vo Time Study system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8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4255" y="634656"/>
            <a:ext cx="4106570" cy="2514804"/>
            <a:chOff x="2428903" y="1038005"/>
            <a:chExt cx="5814950" cy="37699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2952" y="1038005"/>
              <a:ext cx="5720901" cy="3769927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2428903" y="1299611"/>
              <a:ext cx="3280955" cy="2071336"/>
            </a:xfrm>
            <a:prstGeom prst="line">
              <a:avLst/>
            </a:prstGeom>
            <a:noFill/>
            <a:ln w="57150" cap="flat" cmpd="tri" algn="ctr">
              <a:solidFill>
                <a:srgbClr val="7030A0"/>
              </a:solidFill>
              <a:prstDash val="solid"/>
              <a:miter lim="800000"/>
            </a:ln>
            <a:effectLst/>
          </p:spPr>
        </p:cxnSp>
        <p:grpSp>
          <p:nvGrpSpPr>
            <p:cNvPr id="6" name="Group 5"/>
            <p:cNvGrpSpPr/>
            <p:nvPr/>
          </p:nvGrpSpPr>
          <p:grpSpPr>
            <a:xfrm>
              <a:off x="4029720" y="2111841"/>
              <a:ext cx="397862" cy="397862"/>
              <a:chOff x="1067886" y="3018408"/>
              <a:chExt cx="1057552" cy="105755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86" y="3018408"/>
                <a:ext cx="1057552" cy="1057552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1393795" y="3151572"/>
                <a:ext cx="388561" cy="108000"/>
              </a:xfrm>
              <a:prstGeom prst="rect">
                <a:avLst/>
              </a:prstGeom>
              <a:solidFill>
                <a:srgbClr val="D3D3D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" name="Oval 6"/>
            <p:cNvSpPr/>
            <p:nvPr/>
          </p:nvSpPr>
          <p:spPr>
            <a:xfrm>
              <a:off x="4270711" y="1977789"/>
              <a:ext cx="185446" cy="185446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OffAxis2Right"/>
              <a:lightRig rig="threePt" dir="t"/>
            </a:scene3d>
            <a:sp3d extrusionH="38100"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921880" y="2171160"/>
              <a:ext cx="185446" cy="185446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OffAxis2Right"/>
              <a:lightRig rig="threePt" dir="t"/>
            </a:scene3d>
            <a:sp3d extrusionH="38100"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950456" y="1625762"/>
              <a:ext cx="369287" cy="864000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OffAxis2Top"/>
              <a:lightRig rig="threePt" dir="t"/>
            </a:scene3d>
            <a:sp3d extrusionH="25400"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3830262" y="1842423"/>
              <a:ext cx="574709" cy="414371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11" name="Isosceles Triangle 10"/>
            <p:cNvSpPr/>
            <p:nvPr/>
          </p:nvSpPr>
          <p:spPr>
            <a:xfrm rot="20449626">
              <a:off x="4065625" y="2405185"/>
              <a:ext cx="465775" cy="496703"/>
            </a:xfrm>
            <a:prstGeom prst="triangle">
              <a:avLst/>
            </a:prstGeom>
            <a:solidFill>
              <a:srgbClr val="4472C4">
                <a:lumMod val="40000"/>
                <a:lumOff val="60000"/>
                <a:alpha val="76078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78420" y="156247"/>
            <a:ext cx="402280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50" b="1" dirty="0" smtClean="0">
                <a:solidFill>
                  <a:srgbClr val="0000FF"/>
                </a:solidFill>
              </a:rPr>
              <a:t>QUE VO CONCEPT</a:t>
            </a:r>
            <a:endParaRPr lang="en-US" sz="3150" b="1" dirty="0">
              <a:solidFill>
                <a:srgbClr val="0000FF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4"/>
          <a:stretch/>
        </p:blipFill>
        <p:spPr>
          <a:xfrm>
            <a:off x="4765158" y="444787"/>
            <a:ext cx="4236043" cy="3116003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5317788" y="2211311"/>
            <a:ext cx="548640" cy="401444"/>
          </a:xfrm>
          <a:prstGeom prst="ellipse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73345" y="5886"/>
            <a:ext cx="93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START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03125" y="3498155"/>
            <a:ext cx="79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END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8008965" y="147971"/>
            <a:ext cx="301083" cy="1535853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758" y="3373248"/>
            <a:ext cx="4200050" cy="2790545"/>
          </a:xfrm>
          <a:prstGeom prst="rect">
            <a:avLst/>
          </a:prstGeom>
        </p:spPr>
      </p:pic>
      <p:sp>
        <p:nvSpPr>
          <p:cNvPr id="2" name="Up Arrow 1"/>
          <p:cNvSpPr/>
          <p:nvPr/>
        </p:nvSpPr>
        <p:spPr>
          <a:xfrm>
            <a:off x="5454948" y="2544553"/>
            <a:ext cx="274320" cy="10889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841696" y="1625187"/>
            <a:ext cx="548640" cy="401444"/>
          </a:xfrm>
          <a:prstGeom prst="ellipse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5437" y="771349"/>
            <a:ext cx="2081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Moving system camera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164383" y="4341335"/>
            <a:ext cx="3437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Arial Unicode MS"/>
                <a:ea typeface="inherit"/>
              </a:rPr>
              <a:t>U</a:t>
            </a:r>
            <a:r>
              <a:rPr lang="en-US" altLang="en-US" dirty="0" smtClean="0">
                <a:solidFill>
                  <a:srgbClr val="202124"/>
                </a:solidFill>
                <a:latin typeface="Arial Unicode MS"/>
                <a:ea typeface="inherit"/>
              </a:rPr>
              <a:t>se </a:t>
            </a:r>
            <a:r>
              <a:rPr lang="en-US" altLang="en-US" dirty="0">
                <a:solidFill>
                  <a:srgbClr val="202124"/>
                </a:solidFill>
                <a:latin typeface="Arial Unicode MS"/>
                <a:ea typeface="inherit"/>
              </a:rPr>
              <a:t>the camera to measure 5 times for 1 </a:t>
            </a:r>
            <a:r>
              <a:rPr lang="en-US" altLang="en-US" dirty="0" smtClean="0">
                <a:solidFill>
                  <a:srgbClr val="202124"/>
                </a:solidFill>
                <a:latin typeface="Arial Unicode MS"/>
                <a:ea typeface="inherit"/>
              </a:rPr>
              <a:t>Station </a:t>
            </a:r>
            <a:r>
              <a:rPr lang="en-US" altLang="en-US" dirty="0">
                <a:solidFill>
                  <a:srgbClr val="202124"/>
                </a:solidFill>
                <a:latin typeface="Arial Unicode MS"/>
                <a:ea typeface="inherit"/>
              </a:rPr>
              <a:t>and then take the average time, then move on to another </a:t>
            </a:r>
            <a:r>
              <a:rPr lang="en-US" altLang="en-US" dirty="0" smtClean="0">
                <a:solidFill>
                  <a:srgbClr val="202124"/>
                </a:solidFill>
                <a:latin typeface="Arial Unicode MS"/>
                <a:ea typeface="inherit"/>
              </a:rPr>
              <a:t>Station</a:t>
            </a:r>
            <a:r>
              <a:rPr lang="en-US" altLang="en-US" sz="600" dirty="0" smtClean="0"/>
              <a:t> </a:t>
            </a:r>
            <a:endParaRPr lang="en-US" altLang="en-US" sz="1400" dirty="0">
              <a:latin typeface="Arial" panose="020B0604020202020204" pitchFamily="34" charset="0"/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39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242117" y="825025"/>
            <a:ext cx="4366209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22041"/>
            <a:r>
              <a:rPr lang="en-US" sz="1662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sz="1662" dirty="0">
                <a:solidFill>
                  <a:srgbClr val="0000FF"/>
                </a:solidFill>
                <a:latin typeface="Calibri" panose="020F0502020204030204"/>
              </a:rPr>
              <a:t>Purpose</a:t>
            </a:r>
            <a:r>
              <a:rPr lang="en-US" sz="1662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  <a:p>
            <a:pPr defTabSz="422041"/>
            <a:r>
              <a:rPr lang="en-US" sz="1662" dirty="0">
                <a:solidFill>
                  <a:prstClr val="black"/>
                </a:solidFill>
                <a:latin typeface="Calibri" panose="020F0502020204030204"/>
              </a:rPr>
              <a:t>Alert when Operator Skip or forgot Operation .</a:t>
            </a:r>
          </a:p>
        </p:txBody>
      </p:sp>
      <p:sp>
        <p:nvSpPr>
          <p:cNvPr id="78" name="Rectangle 77"/>
          <p:cNvSpPr/>
          <p:nvPr/>
        </p:nvSpPr>
        <p:spPr>
          <a:xfrm>
            <a:off x="2035502" y="2045030"/>
            <a:ext cx="42202" cy="280108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22041">
              <a:defRPr/>
            </a:pPr>
            <a:endParaRPr lang="en-US" sz="1662" kern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9" name="Group 40"/>
          <p:cNvGrpSpPr/>
          <p:nvPr/>
        </p:nvGrpSpPr>
        <p:grpSpPr>
          <a:xfrm>
            <a:off x="134905" y="2613934"/>
            <a:ext cx="2715137" cy="2084952"/>
            <a:chOff x="2286000" y="1981200"/>
            <a:chExt cx="4572000" cy="3276600"/>
          </a:xfrm>
        </p:grpSpPr>
        <p:sp>
          <p:nvSpPr>
            <p:cNvPr id="80" name="Rectangle 79"/>
            <p:cNvSpPr/>
            <p:nvPr/>
          </p:nvSpPr>
          <p:spPr>
            <a:xfrm>
              <a:off x="2286000" y="2667000"/>
              <a:ext cx="4572000" cy="144780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317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22041">
                <a:defRPr/>
              </a:pPr>
              <a:endParaRPr lang="en-US" sz="767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81400" y="2819400"/>
              <a:ext cx="1600200" cy="838200"/>
            </a:xfrm>
            <a:prstGeom prst="rect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22041">
                <a:defRPr/>
              </a:pPr>
              <a:r>
                <a:rPr lang="en-US" sz="767" kern="0" dirty="0">
                  <a:solidFill>
                    <a:prstClr val="white"/>
                  </a:solidFill>
                  <a:latin typeface="Calibri" panose="020F0502020204030204"/>
                </a:rPr>
                <a:t>Working area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257800" y="2819400"/>
              <a:ext cx="457200" cy="304800"/>
            </a:xfrm>
            <a:prstGeom prst="rect">
              <a:avLst/>
            </a:prstGeom>
            <a:solidFill>
              <a:srgbClr val="FF66CC"/>
            </a:solidFill>
            <a:ln w="635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22041">
                <a:defRPr/>
              </a:pPr>
              <a:endParaRPr lang="en-US" sz="767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257800" y="3124200"/>
              <a:ext cx="457200" cy="304800"/>
            </a:xfrm>
            <a:prstGeom prst="rect">
              <a:avLst/>
            </a:prstGeom>
            <a:solidFill>
              <a:srgbClr val="FF66CC"/>
            </a:solidFill>
            <a:ln w="635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22041">
                <a:defRPr/>
              </a:pPr>
              <a:endParaRPr lang="en-US" sz="767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257800" y="3429000"/>
              <a:ext cx="457200" cy="304800"/>
            </a:xfrm>
            <a:prstGeom prst="rect">
              <a:avLst/>
            </a:prstGeom>
            <a:solidFill>
              <a:srgbClr val="FF66CC"/>
            </a:solidFill>
            <a:ln w="635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22041">
                <a:defRPr/>
              </a:pPr>
              <a:endParaRPr lang="en-US" sz="767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486400" y="2819400"/>
              <a:ext cx="457200" cy="304800"/>
            </a:xfrm>
            <a:prstGeom prst="rect">
              <a:avLst/>
            </a:prstGeom>
            <a:solidFill>
              <a:srgbClr val="00B0F0"/>
            </a:solidFill>
            <a:ln w="635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22041">
                <a:defRPr/>
              </a:pPr>
              <a:endParaRPr lang="en-US" sz="767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486400" y="3124200"/>
              <a:ext cx="457200" cy="304800"/>
            </a:xfrm>
            <a:prstGeom prst="rect">
              <a:avLst/>
            </a:prstGeom>
            <a:solidFill>
              <a:srgbClr val="00B0F0"/>
            </a:solidFill>
            <a:ln w="635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22041">
                <a:defRPr/>
              </a:pPr>
              <a:endParaRPr lang="en-US" sz="767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486400" y="3429000"/>
              <a:ext cx="457200" cy="304800"/>
            </a:xfrm>
            <a:prstGeom prst="rect">
              <a:avLst/>
            </a:prstGeom>
            <a:solidFill>
              <a:srgbClr val="00B0F0"/>
            </a:solidFill>
            <a:ln w="635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22041">
                <a:defRPr/>
              </a:pPr>
              <a:endParaRPr lang="en-US" sz="767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715000" y="2819400"/>
              <a:ext cx="457200" cy="304800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22041">
                <a:defRPr/>
              </a:pPr>
              <a:endParaRPr lang="en-US" sz="767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715000" y="3124200"/>
              <a:ext cx="457200" cy="304800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22041">
                <a:defRPr/>
              </a:pPr>
              <a:endParaRPr lang="en-US" sz="767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715000" y="3429000"/>
              <a:ext cx="457200" cy="304800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22041">
                <a:defRPr/>
              </a:pPr>
              <a:endParaRPr lang="en-US" sz="767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81400" y="3657600"/>
              <a:ext cx="457200" cy="304800"/>
            </a:xfrm>
            <a:prstGeom prst="rect">
              <a:avLst/>
            </a:prstGeom>
            <a:solidFill>
              <a:srgbClr val="00B050"/>
            </a:solidFill>
            <a:ln w="635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22041">
                <a:defRPr/>
              </a:pPr>
              <a:endParaRPr lang="en-US" sz="767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91000" y="3657600"/>
              <a:ext cx="457200" cy="304800"/>
            </a:xfrm>
            <a:prstGeom prst="rect">
              <a:avLst/>
            </a:prstGeom>
            <a:solidFill>
              <a:srgbClr val="00B050"/>
            </a:solidFill>
            <a:ln w="635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22041">
                <a:defRPr/>
              </a:pPr>
              <a:endParaRPr lang="en-US" sz="767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724400" y="3657600"/>
              <a:ext cx="457200" cy="304800"/>
            </a:xfrm>
            <a:prstGeom prst="rect">
              <a:avLst/>
            </a:prstGeom>
            <a:solidFill>
              <a:srgbClr val="00B050"/>
            </a:solidFill>
            <a:ln w="635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22041">
                <a:defRPr/>
              </a:pPr>
              <a:endParaRPr lang="en-US" sz="767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4" name="Group 7"/>
            <p:cNvGrpSpPr>
              <a:grpSpLocks/>
            </p:cNvGrpSpPr>
            <p:nvPr/>
          </p:nvGrpSpPr>
          <p:grpSpPr bwMode="auto">
            <a:xfrm rot="5400000" flipV="1">
              <a:off x="3581401" y="3428999"/>
              <a:ext cx="1600200" cy="2057401"/>
              <a:chOff x="-7109" y="7109"/>
              <a:chExt cx="148" cy="176"/>
            </a:xfrm>
          </p:grpSpPr>
          <p:sp>
            <p:nvSpPr>
              <p:cNvPr id="101" name="Freeform 100"/>
              <p:cNvSpPr>
                <a:spLocks/>
              </p:cNvSpPr>
              <p:nvPr/>
            </p:nvSpPr>
            <p:spPr bwMode="auto">
              <a:xfrm rot="10377759">
                <a:off x="-7081" y="7109"/>
                <a:ext cx="120" cy="176"/>
              </a:xfrm>
              <a:custGeom>
                <a:avLst/>
                <a:gdLst>
                  <a:gd name="T0" fmla="*/ 52 w 121"/>
                  <a:gd name="T1" fmla="*/ 6638 h 129"/>
                  <a:gd name="T2" fmla="*/ 53 w 121"/>
                  <a:gd name="T3" fmla="*/ 8987 h 129"/>
                  <a:gd name="T4" fmla="*/ 60 w 121"/>
                  <a:gd name="T5" fmla="*/ 11062 h 129"/>
                  <a:gd name="T6" fmla="*/ 61 w 121"/>
                  <a:gd name="T7" fmla="*/ 10623 h 129"/>
                  <a:gd name="T8" fmla="*/ 72 w 121"/>
                  <a:gd name="T9" fmla="*/ 10043 h 129"/>
                  <a:gd name="T10" fmla="*/ 80 w 121"/>
                  <a:gd name="T11" fmla="*/ 9795 h 129"/>
                  <a:gd name="T12" fmla="*/ 85 w 121"/>
                  <a:gd name="T13" fmla="*/ 9795 h 129"/>
                  <a:gd name="T14" fmla="*/ 89 w 121"/>
                  <a:gd name="T15" fmla="*/ 10434 h 129"/>
                  <a:gd name="T16" fmla="*/ 84 w 121"/>
                  <a:gd name="T17" fmla="*/ 11299 h 129"/>
                  <a:gd name="T18" fmla="*/ 75 w 121"/>
                  <a:gd name="T19" fmla="*/ 11954 h 129"/>
                  <a:gd name="T20" fmla="*/ 65 w 121"/>
                  <a:gd name="T21" fmla="*/ 12555 h 129"/>
                  <a:gd name="T22" fmla="*/ 60 w 121"/>
                  <a:gd name="T23" fmla="*/ 13118 h 129"/>
                  <a:gd name="T24" fmla="*/ 60 w 121"/>
                  <a:gd name="T25" fmla="*/ 13571 h 129"/>
                  <a:gd name="T26" fmla="*/ 53 w 121"/>
                  <a:gd name="T27" fmla="*/ 13590 h 129"/>
                  <a:gd name="T28" fmla="*/ 50 w 121"/>
                  <a:gd name="T29" fmla="*/ 13590 h 129"/>
                  <a:gd name="T30" fmla="*/ 47 w 121"/>
                  <a:gd name="T31" fmla="*/ 13381 h 129"/>
                  <a:gd name="T32" fmla="*/ 43 w 121"/>
                  <a:gd name="T33" fmla="*/ 13118 h 129"/>
                  <a:gd name="T34" fmla="*/ 40 w 121"/>
                  <a:gd name="T35" fmla="*/ 12555 h 129"/>
                  <a:gd name="T36" fmla="*/ 36 w 121"/>
                  <a:gd name="T37" fmla="*/ 12130 h 129"/>
                  <a:gd name="T38" fmla="*/ 30 w 121"/>
                  <a:gd name="T39" fmla="*/ 11695 h 129"/>
                  <a:gd name="T40" fmla="*/ 25 w 121"/>
                  <a:gd name="T41" fmla="*/ 11403 h 129"/>
                  <a:gd name="T42" fmla="*/ 19 w 121"/>
                  <a:gd name="T43" fmla="*/ 11224 h 129"/>
                  <a:gd name="T44" fmla="*/ 14 w 121"/>
                  <a:gd name="T45" fmla="*/ 10778 h 129"/>
                  <a:gd name="T46" fmla="*/ 10 w 121"/>
                  <a:gd name="T47" fmla="*/ 10385 h 129"/>
                  <a:gd name="T48" fmla="*/ 4 w 121"/>
                  <a:gd name="T49" fmla="*/ 9522 h 129"/>
                  <a:gd name="T50" fmla="*/ 0 w 121"/>
                  <a:gd name="T51" fmla="*/ 8227 h 129"/>
                  <a:gd name="T52" fmla="*/ 1 w 121"/>
                  <a:gd name="T53" fmla="*/ 6979 h 129"/>
                  <a:gd name="T54" fmla="*/ 4 w 121"/>
                  <a:gd name="T55" fmla="*/ 5579 h 129"/>
                  <a:gd name="T56" fmla="*/ 8 w 121"/>
                  <a:gd name="T57" fmla="*/ 4244 h 129"/>
                  <a:gd name="T58" fmla="*/ 14 w 121"/>
                  <a:gd name="T59" fmla="*/ 3187 h 129"/>
                  <a:gd name="T60" fmla="*/ 19 w 121"/>
                  <a:gd name="T61" fmla="*/ 2529 h 129"/>
                  <a:gd name="T62" fmla="*/ 25 w 121"/>
                  <a:gd name="T63" fmla="*/ 1981 h 129"/>
                  <a:gd name="T64" fmla="*/ 31 w 121"/>
                  <a:gd name="T65" fmla="*/ 1521 h 129"/>
                  <a:gd name="T66" fmla="*/ 38 w 121"/>
                  <a:gd name="T67" fmla="*/ 1115 h 129"/>
                  <a:gd name="T68" fmla="*/ 44 w 121"/>
                  <a:gd name="T69" fmla="*/ 817 h 129"/>
                  <a:gd name="T70" fmla="*/ 50 w 121"/>
                  <a:gd name="T71" fmla="*/ 599 h 129"/>
                  <a:gd name="T72" fmla="*/ 57 w 121"/>
                  <a:gd name="T73" fmla="*/ 307 h 129"/>
                  <a:gd name="T74" fmla="*/ 60 w 121"/>
                  <a:gd name="T75" fmla="*/ 1 h 129"/>
                  <a:gd name="T76" fmla="*/ 60 w 121"/>
                  <a:gd name="T77" fmla="*/ 0 h 129"/>
                  <a:gd name="T78" fmla="*/ 61 w 121"/>
                  <a:gd name="T79" fmla="*/ 1 h 129"/>
                  <a:gd name="T80" fmla="*/ 69 w 121"/>
                  <a:gd name="T81" fmla="*/ 419 h 129"/>
                  <a:gd name="T82" fmla="*/ 77 w 121"/>
                  <a:gd name="T83" fmla="*/ 780 h 129"/>
                  <a:gd name="T84" fmla="*/ 85 w 121"/>
                  <a:gd name="T85" fmla="*/ 1064 h 129"/>
                  <a:gd name="T86" fmla="*/ 93 w 121"/>
                  <a:gd name="T87" fmla="*/ 1404 h 129"/>
                  <a:gd name="T88" fmla="*/ 101 w 121"/>
                  <a:gd name="T89" fmla="*/ 1916 h 129"/>
                  <a:gd name="T90" fmla="*/ 106 w 121"/>
                  <a:gd name="T91" fmla="*/ 2336 h 129"/>
                  <a:gd name="T92" fmla="*/ 104 w 121"/>
                  <a:gd name="T93" fmla="*/ 2831 h 129"/>
                  <a:gd name="T94" fmla="*/ 100 w 121"/>
                  <a:gd name="T95" fmla="*/ 3450 h 129"/>
                  <a:gd name="T96" fmla="*/ 98 w 121"/>
                  <a:gd name="T97" fmla="*/ 3450 h 129"/>
                  <a:gd name="T98" fmla="*/ 94 w 121"/>
                  <a:gd name="T99" fmla="*/ 3240 h 129"/>
                  <a:gd name="T100" fmla="*/ 90 w 121"/>
                  <a:gd name="T101" fmla="*/ 3187 h 129"/>
                  <a:gd name="T102" fmla="*/ 86 w 121"/>
                  <a:gd name="T103" fmla="*/ 3111 h 129"/>
                  <a:gd name="T104" fmla="*/ 82 w 121"/>
                  <a:gd name="T105" fmla="*/ 2957 h 129"/>
                  <a:gd name="T106" fmla="*/ 78 w 121"/>
                  <a:gd name="T107" fmla="*/ 2703 h 129"/>
                  <a:gd name="T108" fmla="*/ 74 w 121"/>
                  <a:gd name="T109" fmla="*/ 2614 h 129"/>
                  <a:gd name="T110" fmla="*/ 71 w 121"/>
                  <a:gd name="T111" fmla="*/ 2529 h 129"/>
                  <a:gd name="T112" fmla="*/ 67 w 121"/>
                  <a:gd name="T113" fmla="*/ 2529 h 129"/>
                  <a:gd name="T114" fmla="*/ 63 w 121"/>
                  <a:gd name="T115" fmla="*/ 2529 h 129"/>
                  <a:gd name="T116" fmla="*/ 60 w 121"/>
                  <a:gd name="T117" fmla="*/ 2614 h 129"/>
                  <a:gd name="T118" fmla="*/ 60 w 121"/>
                  <a:gd name="T119" fmla="*/ 3240 h 129"/>
                  <a:gd name="T120" fmla="*/ 59 w 121"/>
                  <a:gd name="T121" fmla="*/ 4244 h 12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21"/>
                  <a:gd name="T184" fmla="*/ 0 h 129"/>
                  <a:gd name="T185" fmla="*/ 121 w 121"/>
                  <a:gd name="T186" fmla="*/ 129 h 12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21" h="129">
                    <a:moveTo>
                      <a:pt x="55" y="48"/>
                    </a:moveTo>
                    <a:lnTo>
                      <a:pt x="53" y="55"/>
                    </a:lnTo>
                    <a:lnTo>
                      <a:pt x="52" y="63"/>
                    </a:lnTo>
                    <a:lnTo>
                      <a:pt x="51" y="70"/>
                    </a:lnTo>
                    <a:lnTo>
                      <a:pt x="52" y="78"/>
                    </a:lnTo>
                    <a:lnTo>
                      <a:pt x="53" y="85"/>
                    </a:lnTo>
                    <a:lnTo>
                      <a:pt x="55" y="92"/>
                    </a:lnTo>
                    <a:lnTo>
                      <a:pt x="59" y="99"/>
                    </a:lnTo>
                    <a:lnTo>
                      <a:pt x="63" y="105"/>
                    </a:lnTo>
                    <a:lnTo>
                      <a:pt x="68" y="104"/>
                    </a:lnTo>
                    <a:lnTo>
                      <a:pt x="72" y="102"/>
                    </a:lnTo>
                    <a:lnTo>
                      <a:pt x="76" y="101"/>
                    </a:lnTo>
                    <a:lnTo>
                      <a:pt x="80" y="99"/>
                    </a:lnTo>
                    <a:lnTo>
                      <a:pt x="84" y="97"/>
                    </a:lnTo>
                    <a:lnTo>
                      <a:pt x="87" y="95"/>
                    </a:lnTo>
                    <a:lnTo>
                      <a:pt x="90" y="94"/>
                    </a:lnTo>
                    <a:lnTo>
                      <a:pt x="92" y="93"/>
                    </a:lnTo>
                    <a:lnTo>
                      <a:pt x="95" y="92"/>
                    </a:lnTo>
                    <a:lnTo>
                      <a:pt x="97" y="91"/>
                    </a:lnTo>
                    <a:lnTo>
                      <a:pt x="99" y="91"/>
                    </a:lnTo>
                    <a:lnTo>
                      <a:pt x="100" y="92"/>
                    </a:lnTo>
                    <a:lnTo>
                      <a:pt x="102" y="93"/>
                    </a:lnTo>
                    <a:lnTo>
                      <a:pt x="103" y="96"/>
                    </a:lnTo>
                    <a:lnTo>
                      <a:pt x="104" y="99"/>
                    </a:lnTo>
                    <a:lnTo>
                      <a:pt x="105" y="103"/>
                    </a:lnTo>
                    <a:lnTo>
                      <a:pt x="102" y="105"/>
                    </a:lnTo>
                    <a:lnTo>
                      <a:pt x="99" y="107"/>
                    </a:lnTo>
                    <a:lnTo>
                      <a:pt x="96" y="109"/>
                    </a:lnTo>
                    <a:lnTo>
                      <a:pt x="93" y="111"/>
                    </a:lnTo>
                    <a:lnTo>
                      <a:pt x="90" y="113"/>
                    </a:lnTo>
                    <a:lnTo>
                      <a:pt x="86" y="115"/>
                    </a:lnTo>
                    <a:lnTo>
                      <a:pt x="83" y="117"/>
                    </a:lnTo>
                    <a:lnTo>
                      <a:pt x="80" y="119"/>
                    </a:lnTo>
                    <a:lnTo>
                      <a:pt x="77" y="121"/>
                    </a:lnTo>
                    <a:lnTo>
                      <a:pt x="74" y="123"/>
                    </a:lnTo>
                    <a:lnTo>
                      <a:pt x="71" y="124"/>
                    </a:lnTo>
                    <a:lnTo>
                      <a:pt x="67" y="126"/>
                    </a:lnTo>
                    <a:lnTo>
                      <a:pt x="64" y="127"/>
                    </a:lnTo>
                    <a:lnTo>
                      <a:pt x="61" y="128"/>
                    </a:lnTo>
                    <a:lnTo>
                      <a:pt x="57" y="129"/>
                    </a:lnTo>
                    <a:lnTo>
                      <a:pt x="53" y="129"/>
                    </a:lnTo>
                    <a:lnTo>
                      <a:pt x="52" y="129"/>
                    </a:lnTo>
                    <a:lnTo>
                      <a:pt x="51" y="129"/>
                    </a:lnTo>
                    <a:lnTo>
                      <a:pt x="50" y="129"/>
                    </a:lnTo>
                    <a:lnTo>
                      <a:pt x="49" y="128"/>
                    </a:lnTo>
                    <a:lnTo>
                      <a:pt x="48" y="128"/>
                    </a:lnTo>
                    <a:lnTo>
                      <a:pt x="47" y="127"/>
                    </a:lnTo>
                    <a:lnTo>
                      <a:pt x="46" y="127"/>
                    </a:lnTo>
                    <a:lnTo>
                      <a:pt x="44" y="125"/>
                    </a:lnTo>
                    <a:lnTo>
                      <a:pt x="43" y="124"/>
                    </a:lnTo>
                    <a:lnTo>
                      <a:pt x="42" y="122"/>
                    </a:lnTo>
                    <a:lnTo>
                      <a:pt x="41" y="121"/>
                    </a:lnTo>
                    <a:lnTo>
                      <a:pt x="40" y="119"/>
                    </a:lnTo>
                    <a:lnTo>
                      <a:pt x="39" y="117"/>
                    </a:lnTo>
                    <a:lnTo>
                      <a:pt x="37" y="116"/>
                    </a:lnTo>
                    <a:lnTo>
                      <a:pt x="36" y="115"/>
                    </a:lnTo>
                    <a:lnTo>
                      <a:pt x="34" y="114"/>
                    </a:lnTo>
                    <a:lnTo>
                      <a:pt x="32" y="113"/>
                    </a:lnTo>
                    <a:lnTo>
                      <a:pt x="30" y="111"/>
                    </a:lnTo>
                    <a:lnTo>
                      <a:pt x="29" y="111"/>
                    </a:lnTo>
                    <a:lnTo>
                      <a:pt x="27" y="109"/>
                    </a:lnTo>
                    <a:lnTo>
                      <a:pt x="25" y="108"/>
                    </a:lnTo>
                    <a:lnTo>
                      <a:pt x="23" y="108"/>
                    </a:lnTo>
                    <a:lnTo>
                      <a:pt x="21" y="107"/>
                    </a:lnTo>
                    <a:lnTo>
                      <a:pt x="19" y="106"/>
                    </a:lnTo>
                    <a:lnTo>
                      <a:pt x="18" y="105"/>
                    </a:lnTo>
                    <a:lnTo>
                      <a:pt x="16" y="103"/>
                    </a:lnTo>
                    <a:lnTo>
                      <a:pt x="14" y="102"/>
                    </a:lnTo>
                    <a:lnTo>
                      <a:pt x="13" y="101"/>
                    </a:lnTo>
                    <a:lnTo>
                      <a:pt x="11" y="100"/>
                    </a:lnTo>
                    <a:lnTo>
                      <a:pt x="10" y="98"/>
                    </a:lnTo>
                    <a:lnTo>
                      <a:pt x="8" y="97"/>
                    </a:lnTo>
                    <a:lnTo>
                      <a:pt x="6" y="93"/>
                    </a:lnTo>
                    <a:lnTo>
                      <a:pt x="4" y="90"/>
                    </a:lnTo>
                    <a:lnTo>
                      <a:pt x="2" y="86"/>
                    </a:lnTo>
                    <a:lnTo>
                      <a:pt x="1" y="82"/>
                    </a:lnTo>
                    <a:lnTo>
                      <a:pt x="0" y="78"/>
                    </a:lnTo>
                    <a:lnTo>
                      <a:pt x="0" y="74"/>
                    </a:lnTo>
                    <a:lnTo>
                      <a:pt x="0" y="70"/>
                    </a:lnTo>
                    <a:lnTo>
                      <a:pt x="1" y="66"/>
                    </a:lnTo>
                    <a:lnTo>
                      <a:pt x="2" y="61"/>
                    </a:lnTo>
                    <a:lnTo>
                      <a:pt x="3" y="57"/>
                    </a:lnTo>
                    <a:lnTo>
                      <a:pt x="4" y="53"/>
                    </a:lnTo>
                    <a:lnTo>
                      <a:pt x="5" y="49"/>
                    </a:lnTo>
                    <a:lnTo>
                      <a:pt x="7" y="44"/>
                    </a:lnTo>
                    <a:lnTo>
                      <a:pt x="8" y="40"/>
                    </a:lnTo>
                    <a:lnTo>
                      <a:pt x="10" y="37"/>
                    </a:lnTo>
                    <a:lnTo>
                      <a:pt x="13" y="33"/>
                    </a:lnTo>
                    <a:lnTo>
                      <a:pt x="14" y="30"/>
                    </a:lnTo>
                    <a:lnTo>
                      <a:pt x="16" y="28"/>
                    </a:lnTo>
                    <a:lnTo>
                      <a:pt x="18" y="26"/>
                    </a:lnTo>
                    <a:lnTo>
                      <a:pt x="19" y="24"/>
                    </a:lnTo>
                    <a:lnTo>
                      <a:pt x="21" y="23"/>
                    </a:lnTo>
                    <a:lnTo>
                      <a:pt x="23" y="21"/>
                    </a:lnTo>
                    <a:lnTo>
                      <a:pt x="25" y="19"/>
                    </a:lnTo>
                    <a:lnTo>
                      <a:pt x="27" y="18"/>
                    </a:lnTo>
                    <a:lnTo>
                      <a:pt x="29" y="16"/>
                    </a:lnTo>
                    <a:lnTo>
                      <a:pt x="31" y="15"/>
                    </a:lnTo>
                    <a:lnTo>
                      <a:pt x="33" y="14"/>
                    </a:lnTo>
                    <a:lnTo>
                      <a:pt x="35" y="12"/>
                    </a:lnTo>
                    <a:lnTo>
                      <a:pt x="38" y="11"/>
                    </a:lnTo>
                    <a:lnTo>
                      <a:pt x="40" y="10"/>
                    </a:lnTo>
                    <a:lnTo>
                      <a:pt x="42" y="9"/>
                    </a:lnTo>
                    <a:lnTo>
                      <a:pt x="44" y="8"/>
                    </a:lnTo>
                    <a:lnTo>
                      <a:pt x="46" y="7"/>
                    </a:lnTo>
                    <a:lnTo>
                      <a:pt x="48" y="6"/>
                    </a:lnTo>
                    <a:lnTo>
                      <a:pt x="50" y="6"/>
                    </a:lnTo>
                    <a:lnTo>
                      <a:pt x="53" y="5"/>
                    </a:lnTo>
                    <a:lnTo>
                      <a:pt x="55" y="4"/>
                    </a:lnTo>
                    <a:lnTo>
                      <a:pt x="57" y="3"/>
                    </a:lnTo>
                    <a:lnTo>
                      <a:pt x="59" y="2"/>
                    </a:lnTo>
                    <a:lnTo>
                      <a:pt x="61" y="2"/>
                    </a:lnTo>
                    <a:lnTo>
                      <a:pt x="63" y="1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6" y="1"/>
                    </a:lnTo>
                    <a:lnTo>
                      <a:pt x="78" y="2"/>
                    </a:lnTo>
                    <a:lnTo>
                      <a:pt x="81" y="3"/>
                    </a:lnTo>
                    <a:lnTo>
                      <a:pt x="84" y="4"/>
                    </a:lnTo>
                    <a:lnTo>
                      <a:pt x="87" y="5"/>
                    </a:lnTo>
                    <a:lnTo>
                      <a:pt x="89" y="6"/>
                    </a:lnTo>
                    <a:lnTo>
                      <a:pt x="92" y="7"/>
                    </a:lnTo>
                    <a:lnTo>
                      <a:pt x="95" y="8"/>
                    </a:lnTo>
                    <a:lnTo>
                      <a:pt x="97" y="9"/>
                    </a:lnTo>
                    <a:lnTo>
                      <a:pt x="100" y="10"/>
                    </a:lnTo>
                    <a:lnTo>
                      <a:pt x="103" y="11"/>
                    </a:lnTo>
                    <a:lnTo>
                      <a:pt x="106" y="12"/>
                    </a:lnTo>
                    <a:lnTo>
                      <a:pt x="108" y="13"/>
                    </a:lnTo>
                    <a:lnTo>
                      <a:pt x="111" y="15"/>
                    </a:lnTo>
                    <a:lnTo>
                      <a:pt x="113" y="16"/>
                    </a:lnTo>
                    <a:lnTo>
                      <a:pt x="116" y="18"/>
                    </a:lnTo>
                    <a:lnTo>
                      <a:pt x="118" y="19"/>
                    </a:lnTo>
                    <a:lnTo>
                      <a:pt x="121" y="21"/>
                    </a:lnTo>
                    <a:lnTo>
                      <a:pt x="121" y="22"/>
                    </a:lnTo>
                    <a:lnTo>
                      <a:pt x="121" y="23"/>
                    </a:lnTo>
                    <a:lnTo>
                      <a:pt x="120" y="25"/>
                    </a:lnTo>
                    <a:lnTo>
                      <a:pt x="119" y="27"/>
                    </a:lnTo>
                    <a:lnTo>
                      <a:pt x="118" y="29"/>
                    </a:lnTo>
                    <a:lnTo>
                      <a:pt x="116" y="31"/>
                    </a:lnTo>
                    <a:lnTo>
                      <a:pt x="115" y="33"/>
                    </a:lnTo>
                    <a:lnTo>
                      <a:pt x="115" y="36"/>
                    </a:lnTo>
                    <a:lnTo>
                      <a:pt x="114" y="34"/>
                    </a:lnTo>
                    <a:lnTo>
                      <a:pt x="113" y="33"/>
                    </a:lnTo>
                    <a:lnTo>
                      <a:pt x="112" y="32"/>
                    </a:lnTo>
                    <a:lnTo>
                      <a:pt x="110" y="31"/>
                    </a:lnTo>
                    <a:lnTo>
                      <a:pt x="109" y="31"/>
                    </a:lnTo>
                    <a:lnTo>
                      <a:pt x="108" y="30"/>
                    </a:lnTo>
                    <a:lnTo>
                      <a:pt x="106" y="30"/>
                    </a:lnTo>
                    <a:lnTo>
                      <a:pt x="105" y="30"/>
                    </a:lnTo>
                    <a:lnTo>
                      <a:pt x="104" y="30"/>
                    </a:lnTo>
                    <a:lnTo>
                      <a:pt x="102" y="29"/>
                    </a:lnTo>
                    <a:lnTo>
                      <a:pt x="101" y="29"/>
                    </a:lnTo>
                    <a:lnTo>
                      <a:pt x="99" y="29"/>
                    </a:lnTo>
                    <a:lnTo>
                      <a:pt x="98" y="29"/>
                    </a:lnTo>
                    <a:lnTo>
                      <a:pt x="97" y="28"/>
                    </a:lnTo>
                    <a:lnTo>
                      <a:pt x="95" y="28"/>
                    </a:lnTo>
                    <a:lnTo>
                      <a:pt x="94" y="27"/>
                    </a:lnTo>
                    <a:lnTo>
                      <a:pt x="93" y="26"/>
                    </a:lnTo>
                    <a:lnTo>
                      <a:pt x="92" y="26"/>
                    </a:lnTo>
                    <a:lnTo>
                      <a:pt x="90" y="25"/>
                    </a:lnTo>
                    <a:lnTo>
                      <a:pt x="89" y="25"/>
                    </a:lnTo>
                    <a:lnTo>
                      <a:pt x="88" y="25"/>
                    </a:lnTo>
                    <a:lnTo>
                      <a:pt x="87" y="24"/>
                    </a:lnTo>
                    <a:lnTo>
                      <a:pt x="86" y="24"/>
                    </a:lnTo>
                    <a:lnTo>
                      <a:pt x="84" y="24"/>
                    </a:lnTo>
                    <a:lnTo>
                      <a:pt x="83" y="24"/>
                    </a:lnTo>
                    <a:lnTo>
                      <a:pt x="82" y="24"/>
                    </a:lnTo>
                    <a:lnTo>
                      <a:pt x="80" y="24"/>
                    </a:lnTo>
                    <a:lnTo>
                      <a:pt x="79" y="24"/>
                    </a:lnTo>
                    <a:lnTo>
                      <a:pt x="78" y="24"/>
                    </a:lnTo>
                    <a:lnTo>
                      <a:pt x="77" y="24"/>
                    </a:lnTo>
                    <a:lnTo>
                      <a:pt x="75" y="25"/>
                    </a:lnTo>
                    <a:lnTo>
                      <a:pt x="74" y="25"/>
                    </a:lnTo>
                    <a:lnTo>
                      <a:pt x="69" y="27"/>
                    </a:lnTo>
                    <a:lnTo>
                      <a:pt x="66" y="28"/>
                    </a:lnTo>
                    <a:lnTo>
                      <a:pt x="63" y="31"/>
                    </a:lnTo>
                    <a:lnTo>
                      <a:pt x="61" y="33"/>
                    </a:lnTo>
                    <a:lnTo>
                      <a:pt x="60" y="36"/>
                    </a:lnTo>
                    <a:lnTo>
                      <a:pt x="59" y="40"/>
                    </a:lnTo>
                    <a:lnTo>
                      <a:pt x="57" y="43"/>
                    </a:lnTo>
                    <a:lnTo>
                      <a:pt x="55" y="48"/>
                    </a:lnTo>
                    <a:close/>
                  </a:path>
                </a:pathLst>
              </a:custGeom>
              <a:solidFill>
                <a:srgbClr val="00B0F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</p:sp>
          <p:sp>
            <p:nvSpPr>
              <p:cNvPr id="102" name="Freeform 101"/>
              <p:cNvSpPr>
                <a:spLocks/>
              </p:cNvSpPr>
              <p:nvPr/>
            </p:nvSpPr>
            <p:spPr bwMode="auto">
              <a:xfrm rot="10377759">
                <a:off x="-7109" y="7224"/>
                <a:ext cx="39" cy="38"/>
              </a:xfrm>
              <a:custGeom>
                <a:avLst/>
                <a:gdLst>
                  <a:gd name="T0" fmla="*/ 0 w 33"/>
                  <a:gd name="T1" fmla="*/ 875 h 28"/>
                  <a:gd name="T2" fmla="*/ 2 w 33"/>
                  <a:gd name="T3" fmla="*/ 1188 h 28"/>
                  <a:gd name="T4" fmla="*/ 41 w 33"/>
                  <a:gd name="T5" fmla="*/ 1443 h 28"/>
                  <a:gd name="T6" fmla="*/ 57 w 33"/>
                  <a:gd name="T7" fmla="*/ 1764 h 28"/>
                  <a:gd name="T8" fmla="*/ 93 w 33"/>
                  <a:gd name="T9" fmla="*/ 1958 h 28"/>
                  <a:gd name="T10" fmla="*/ 125 w 33"/>
                  <a:gd name="T11" fmla="*/ 2233 h 28"/>
                  <a:gd name="T12" fmla="*/ 148 w 33"/>
                  <a:gd name="T13" fmla="*/ 2420 h 28"/>
                  <a:gd name="T14" fmla="*/ 182 w 33"/>
                  <a:gd name="T15" fmla="*/ 2657 h 28"/>
                  <a:gd name="T16" fmla="*/ 229 w 33"/>
                  <a:gd name="T17" fmla="*/ 2748 h 28"/>
                  <a:gd name="T18" fmla="*/ 245 w 33"/>
                  <a:gd name="T19" fmla="*/ 2748 h 28"/>
                  <a:gd name="T20" fmla="*/ 245 w 33"/>
                  <a:gd name="T21" fmla="*/ 2657 h 28"/>
                  <a:gd name="T22" fmla="*/ 254 w 33"/>
                  <a:gd name="T23" fmla="*/ 2657 h 28"/>
                  <a:gd name="T24" fmla="*/ 254 w 33"/>
                  <a:gd name="T25" fmla="*/ 2518 h 28"/>
                  <a:gd name="T26" fmla="*/ 254 w 33"/>
                  <a:gd name="T27" fmla="*/ 2420 h 28"/>
                  <a:gd name="T28" fmla="*/ 245 w 33"/>
                  <a:gd name="T29" fmla="*/ 2420 h 28"/>
                  <a:gd name="T30" fmla="*/ 254 w 33"/>
                  <a:gd name="T31" fmla="*/ 2394 h 28"/>
                  <a:gd name="T32" fmla="*/ 254 w 33"/>
                  <a:gd name="T33" fmla="*/ 2394 h 28"/>
                  <a:gd name="T34" fmla="*/ 281 w 33"/>
                  <a:gd name="T35" fmla="*/ 2420 h 28"/>
                  <a:gd name="T36" fmla="*/ 290 w 33"/>
                  <a:gd name="T37" fmla="*/ 2518 h 28"/>
                  <a:gd name="T38" fmla="*/ 320 w 33"/>
                  <a:gd name="T39" fmla="*/ 2518 h 28"/>
                  <a:gd name="T40" fmla="*/ 332 w 33"/>
                  <a:gd name="T41" fmla="*/ 2657 h 28"/>
                  <a:gd name="T42" fmla="*/ 343 w 33"/>
                  <a:gd name="T43" fmla="*/ 2657 h 28"/>
                  <a:gd name="T44" fmla="*/ 352 w 33"/>
                  <a:gd name="T45" fmla="*/ 2657 h 28"/>
                  <a:gd name="T46" fmla="*/ 355 w 33"/>
                  <a:gd name="T47" fmla="*/ 2518 h 28"/>
                  <a:gd name="T48" fmla="*/ 378 w 33"/>
                  <a:gd name="T49" fmla="*/ 2518 h 28"/>
                  <a:gd name="T50" fmla="*/ 392 w 33"/>
                  <a:gd name="T51" fmla="*/ 2233 h 28"/>
                  <a:gd name="T52" fmla="*/ 405 w 33"/>
                  <a:gd name="T53" fmla="*/ 1958 h 28"/>
                  <a:gd name="T54" fmla="*/ 405 w 33"/>
                  <a:gd name="T55" fmla="*/ 1645 h 28"/>
                  <a:gd name="T56" fmla="*/ 392 w 33"/>
                  <a:gd name="T57" fmla="*/ 1443 h 28"/>
                  <a:gd name="T58" fmla="*/ 378 w 33"/>
                  <a:gd name="T59" fmla="*/ 1300 h 28"/>
                  <a:gd name="T60" fmla="*/ 352 w 33"/>
                  <a:gd name="T61" fmla="*/ 1063 h 28"/>
                  <a:gd name="T62" fmla="*/ 332 w 33"/>
                  <a:gd name="T63" fmla="*/ 875 h 28"/>
                  <a:gd name="T64" fmla="*/ 300 w 33"/>
                  <a:gd name="T65" fmla="*/ 742 h 28"/>
                  <a:gd name="T66" fmla="*/ 271 w 33"/>
                  <a:gd name="T67" fmla="*/ 577 h 28"/>
                  <a:gd name="T68" fmla="*/ 229 w 33"/>
                  <a:gd name="T69" fmla="*/ 547 h 28"/>
                  <a:gd name="T70" fmla="*/ 194 w 33"/>
                  <a:gd name="T71" fmla="*/ 403 h 28"/>
                  <a:gd name="T72" fmla="*/ 154 w 33"/>
                  <a:gd name="T73" fmla="*/ 297 h 28"/>
                  <a:gd name="T74" fmla="*/ 125 w 33"/>
                  <a:gd name="T75" fmla="*/ 219 h 28"/>
                  <a:gd name="T76" fmla="*/ 79 w 33"/>
                  <a:gd name="T77" fmla="*/ 1 h 28"/>
                  <a:gd name="T78" fmla="*/ 48 w 33"/>
                  <a:gd name="T79" fmla="*/ 0 h 28"/>
                  <a:gd name="T80" fmla="*/ 2 w 33"/>
                  <a:gd name="T81" fmla="*/ 0 h 28"/>
                  <a:gd name="T82" fmla="*/ 0 w 33"/>
                  <a:gd name="T83" fmla="*/ 875 h 2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33"/>
                  <a:gd name="T127" fmla="*/ 0 h 28"/>
                  <a:gd name="T128" fmla="*/ 33 w 33"/>
                  <a:gd name="T129" fmla="*/ 28 h 2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33" h="28">
                    <a:moveTo>
                      <a:pt x="0" y="9"/>
                    </a:moveTo>
                    <a:lnTo>
                      <a:pt x="2" y="12"/>
                    </a:lnTo>
                    <a:lnTo>
                      <a:pt x="3" y="15"/>
                    </a:lnTo>
                    <a:lnTo>
                      <a:pt x="5" y="18"/>
                    </a:lnTo>
                    <a:lnTo>
                      <a:pt x="8" y="20"/>
                    </a:lnTo>
                    <a:lnTo>
                      <a:pt x="10" y="23"/>
                    </a:lnTo>
                    <a:lnTo>
                      <a:pt x="12" y="25"/>
                    </a:lnTo>
                    <a:lnTo>
                      <a:pt x="15" y="27"/>
                    </a:lnTo>
                    <a:lnTo>
                      <a:pt x="19" y="28"/>
                    </a:lnTo>
                    <a:lnTo>
                      <a:pt x="20" y="28"/>
                    </a:lnTo>
                    <a:lnTo>
                      <a:pt x="20" y="27"/>
                    </a:lnTo>
                    <a:lnTo>
                      <a:pt x="21" y="27"/>
                    </a:lnTo>
                    <a:lnTo>
                      <a:pt x="21" y="26"/>
                    </a:lnTo>
                    <a:lnTo>
                      <a:pt x="21" y="25"/>
                    </a:lnTo>
                    <a:lnTo>
                      <a:pt x="20" y="25"/>
                    </a:lnTo>
                    <a:lnTo>
                      <a:pt x="21" y="24"/>
                    </a:lnTo>
                    <a:lnTo>
                      <a:pt x="23" y="25"/>
                    </a:lnTo>
                    <a:lnTo>
                      <a:pt x="24" y="26"/>
                    </a:lnTo>
                    <a:lnTo>
                      <a:pt x="26" y="26"/>
                    </a:lnTo>
                    <a:lnTo>
                      <a:pt x="27" y="27"/>
                    </a:lnTo>
                    <a:lnTo>
                      <a:pt x="28" y="27"/>
                    </a:lnTo>
                    <a:lnTo>
                      <a:pt x="29" y="27"/>
                    </a:lnTo>
                    <a:lnTo>
                      <a:pt x="30" y="26"/>
                    </a:lnTo>
                    <a:lnTo>
                      <a:pt x="31" y="26"/>
                    </a:lnTo>
                    <a:lnTo>
                      <a:pt x="32" y="23"/>
                    </a:lnTo>
                    <a:lnTo>
                      <a:pt x="33" y="20"/>
                    </a:lnTo>
                    <a:lnTo>
                      <a:pt x="33" y="17"/>
                    </a:lnTo>
                    <a:lnTo>
                      <a:pt x="32" y="15"/>
                    </a:lnTo>
                    <a:lnTo>
                      <a:pt x="31" y="13"/>
                    </a:lnTo>
                    <a:lnTo>
                      <a:pt x="29" y="11"/>
                    </a:lnTo>
                    <a:lnTo>
                      <a:pt x="27" y="9"/>
                    </a:lnTo>
                    <a:lnTo>
                      <a:pt x="25" y="7"/>
                    </a:lnTo>
                    <a:lnTo>
                      <a:pt x="22" y="6"/>
                    </a:lnTo>
                    <a:lnTo>
                      <a:pt x="19" y="5"/>
                    </a:lnTo>
                    <a:lnTo>
                      <a:pt x="16" y="4"/>
                    </a:lnTo>
                    <a:lnTo>
                      <a:pt x="13" y="3"/>
                    </a:lnTo>
                    <a:lnTo>
                      <a:pt x="10" y="2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BFA5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</p:sp>
          <p:sp>
            <p:nvSpPr>
              <p:cNvPr id="103" name="Freeform 102"/>
              <p:cNvSpPr>
                <a:spLocks/>
              </p:cNvSpPr>
              <p:nvPr/>
            </p:nvSpPr>
            <p:spPr bwMode="auto">
              <a:xfrm rot="10391706">
                <a:off x="-7105" y="7153"/>
                <a:ext cx="42" cy="31"/>
              </a:xfrm>
              <a:custGeom>
                <a:avLst/>
                <a:gdLst>
                  <a:gd name="T0" fmla="*/ 0 w 37"/>
                  <a:gd name="T1" fmla="*/ 3404 h 21"/>
                  <a:gd name="T2" fmla="*/ 2 w 37"/>
                  <a:gd name="T3" fmla="*/ 2992 h 21"/>
                  <a:gd name="T4" fmla="*/ 30 w 37"/>
                  <a:gd name="T5" fmla="*/ 2992 h 21"/>
                  <a:gd name="T6" fmla="*/ 34 w 37"/>
                  <a:gd name="T7" fmla="*/ 2992 h 21"/>
                  <a:gd name="T8" fmla="*/ 44 w 37"/>
                  <a:gd name="T9" fmla="*/ 2889 h 21"/>
                  <a:gd name="T10" fmla="*/ 50 w 37"/>
                  <a:gd name="T11" fmla="*/ 2306 h 21"/>
                  <a:gd name="T12" fmla="*/ 65 w 37"/>
                  <a:gd name="T13" fmla="*/ 2027 h 21"/>
                  <a:gd name="T14" fmla="*/ 74 w 37"/>
                  <a:gd name="T15" fmla="*/ 1562 h 21"/>
                  <a:gd name="T16" fmla="*/ 87 w 37"/>
                  <a:gd name="T17" fmla="*/ 1373 h 21"/>
                  <a:gd name="T18" fmla="*/ 95 w 37"/>
                  <a:gd name="T19" fmla="*/ 930 h 21"/>
                  <a:gd name="T20" fmla="*/ 108 w 37"/>
                  <a:gd name="T21" fmla="*/ 630 h 21"/>
                  <a:gd name="T22" fmla="*/ 112 w 37"/>
                  <a:gd name="T23" fmla="*/ 1 h 21"/>
                  <a:gd name="T24" fmla="*/ 127 w 37"/>
                  <a:gd name="T25" fmla="*/ 1 h 21"/>
                  <a:gd name="T26" fmla="*/ 140 w 37"/>
                  <a:gd name="T27" fmla="*/ 0 h 21"/>
                  <a:gd name="T28" fmla="*/ 144 w 37"/>
                  <a:gd name="T29" fmla="*/ 0 h 21"/>
                  <a:gd name="T30" fmla="*/ 159 w 37"/>
                  <a:gd name="T31" fmla="*/ 0 h 21"/>
                  <a:gd name="T32" fmla="*/ 163 w 37"/>
                  <a:gd name="T33" fmla="*/ 1 h 21"/>
                  <a:gd name="T34" fmla="*/ 180 w 37"/>
                  <a:gd name="T35" fmla="*/ 630 h 21"/>
                  <a:gd name="T36" fmla="*/ 185 w 37"/>
                  <a:gd name="T37" fmla="*/ 630 h 21"/>
                  <a:gd name="T38" fmla="*/ 192 w 37"/>
                  <a:gd name="T39" fmla="*/ 1 h 21"/>
                  <a:gd name="T40" fmla="*/ 207 w 37"/>
                  <a:gd name="T41" fmla="*/ 1 h 21"/>
                  <a:gd name="T42" fmla="*/ 210 w 37"/>
                  <a:gd name="T43" fmla="*/ 1 h 21"/>
                  <a:gd name="T44" fmla="*/ 232 w 37"/>
                  <a:gd name="T45" fmla="*/ 1 h 21"/>
                  <a:gd name="T46" fmla="*/ 235 w 37"/>
                  <a:gd name="T47" fmla="*/ 1 h 21"/>
                  <a:gd name="T48" fmla="*/ 238 w 37"/>
                  <a:gd name="T49" fmla="*/ 630 h 21"/>
                  <a:gd name="T50" fmla="*/ 238 w 37"/>
                  <a:gd name="T51" fmla="*/ 1562 h 21"/>
                  <a:gd name="T52" fmla="*/ 247 w 37"/>
                  <a:gd name="T53" fmla="*/ 2306 h 21"/>
                  <a:gd name="T54" fmla="*/ 238 w 37"/>
                  <a:gd name="T55" fmla="*/ 3404 h 21"/>
                  <a:gd name="T56" fmla="*/ 235 w 37"/>
                  <a:gd name="T57" fmla="*/ 4265 h 21"/>
                  <a:gd name="T58" fmla="*/ 232 w 37"/>
                  <a:gd name="T59" fmla="*/ 4417 h 21"/>
                  <a:gd name="T60" fmla="*/ 210 w 37"/>
                  <a:gd name="T61" fmla="*/ 5025 h 21"/>
                  <a:gd name="T62" fmla="*/ 204 w 37"/>
                  <a:gd name="T63" fmla="*/ 5587 h 21"/>
                  <a:gd name="T64" fmla="*/ 185 w 37"/>
                  <a:gd name="T65" fmla="*/ 5875 h 21"/>
                  <a:gd name="T66" fmla="*/ 180 w 37"/>
                  <a:gd name="T67" fmla="*/ 5875 h 21"/>
                  <a:gd name="T68" fmla="*/ 163 w 37"/>
                  <a:gd name="T69" fmla="*/ 5875 h 21"/>
                  <a:gd name="T70" fmla="*/ 159 w 37"/>
                  <a:gd name="T71" fmla="*/ 5875 h 21"/>
                  <a:gd name="T72" fmla="*/ 141 w 37"/>
                  <a:gd name="T73" fmla="*/ 5875 h 21"/>
                  <a:gd name="T74" fmla="*/ 140 w 37"/>
                  <a:gd name="T75" fmla="*/ 5875 h 21"/>
                  <a:gd name="T76" fmla="*/ 123 w 37"/>
                  <a:gd name="T77" fmla="*/ 5875 h 21"/>
                  <a:gd name="T78" fmla="*/ 112 w 37"/>
                  <a:gd name="T79" fmla="*/ 5875 h 21"/>
                  <a:gd name="T80" fmla="*/ 99 w 37"/>
                  <a:gd name="T81" fmla="*/ 6296 h 21"/>
                  <a:gd name="T82" fmla="*/ 95 w 37"/>
                  <a:gd name="T83" fmla="*/ 6296 h 21"/>
                  <a:gd name="T84" fmla="*/ 84 w 37"/>
                  <a:gd name="T85" fmla="*/ 6296 h 21"/>
                  <a:gd name="T86" fmla="*/ 65 w 37"/>
                  <a:gd name="T87" fmla="*/ 6296 h 21"/>
                  <a:gd name="T88" fmla="*/ 57 w 37"/>
                  <a:gd name="T89" fmla="*/ 6296 h 21"/>
                  <a:gd name="T90" fmla="*/ 44 w 37"/>
                  <a:gd name="T91" fmla="*/ 6520 h 21"/>
                  <a:gd name="T92" fmla="*/ 39 w 37"/>
                  <a:gd name="T93" fmla="*/ 6520 h 21"/>
                  <a:gd name="T94" fmla="*/ 30 w 37"/>
                  <a:gd name="T95" fmla="*/ 6993 h 21"/>
                  <a:gd name="T96" fmla="*/ 3 w 37"/>
                  <a:gd name="T97" fmla="*/ 7257 h 21"/>
                  <a:gd name="T98" fmla="*/ 0 w 37"/>
                  <a:gd name="T99" fmla="*/ 3404 h 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7"/>
                  <a:gd name="T151" fmla="*/ 0 h 21"/>
                  <a:gd name="T152" fmla="*/ 37 w 37"/>
                  <a:gd name="T153" fmla="*/ 21 h 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7" h="21">
                    <a:moveTo>
                      <a:pt x="0" y="10"/>
                    </a:moveTo>
                    <a:lnTo>
                      <a:pt x="2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7" y="8"/>
                    </a:lnTo>
                    <a:lnTo>
                      <a:pt x="8" y="7"/>
                    </a:lnTo>
                    <a:lnTo>
                      <a:pt x="10" y="6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4" y="3"/>
                    </a:lnTo>
                    <a:lnTo>
                      <a:pt x="16" y="2"/>
                    </a:lnTo>
                    <a:lnTo>
                      <a:pt x="17" y="1"/>
                    </a:lnTo>
                    <a:lnTo>
                      <a:pt x="19" y="1"/>
                    </a:lnTo>
                    <a:lnTo>
                      <a:pt x="20" y="0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6" y="2"/>
                    </a:lnTo>
                    <a:lnTo>
                      <a:pt x="28" y="2"/>
                    </a:lnTo>
                    <a:lnTo>
                      <a:pt x="29" y="1"/>
                    </a:lnTo>
                    <a:lnTo>
                      <a:pt x="31" y="1"/>
                    </a:lnTo>
                    <a:lnTo>
                      <a:pt x="32" y="1"/>
                    </a:lnTo>
                    <a:lnTo>
                      <a:pt x="34" y="1"/>
                    </a:lnTo>
                    <a:lnTo>
                      <a:pt x="35" y="1"/>
                    </a:lnTo>
                    <a:lnTo>
                      <a:pt x="36" y="2"/>
                    </a:lnTo>
                    <a:lnTo>
                      <a:pt x="36" y="5"/>
                    </a:lnTo>
                    <a:lnTo>
                      <a:pt x="37" y="7"/>
                    </a:lnTo>
                    <a:lnTo>
                      <a:pt x="36" y="10"/>
                    </a:lnTo>
                    <a:lnTo>
                      <a:pt x="35" y="12"/>
                    </a:lnTo>
                    <a:lnTo>
                      <a:pt x="34" y="13"/>
                    </a:lnTo>
                    <a:lnTo>
                      <a:pt x="32" y="15"/>
                    </a:lnTo>
                    <a:lnTo>
                      <a:pt x="30" y="16"/>
                    </a:lnTo>
                    <a:lnTo>
                      <a:pt x="28" y="17"/>
                    </a:lnTo>
                    <a:lnTo>
                      <a:pt x="26" y="17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17"/>
                    </a:lnTo>
                    <a:lnTo>
                      <a:pt x="20" y="17"/>
                    </a:lnTo>
                    <a:lnTo>
                      <a:pt x="18" y="17"/>
                    </a:lnTo>
                    <a:lnTo>
                      <a:pt x="17" y="17"/>
                    </a:lnTo>
                    <a:lnTo>
                      <a:pt x="15" y="18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9" y="18"/>
                    </a:lnTo>
                    <a:lnTo>
                      <a:pt x="7" y="19"/>
                    </a:lnTo>
                    <a:lnTo>
                      <a:pt x="6" y="19"/>
                    </a:lnTo>
                    <a:lnTo>
                      <a:pt x="4" y="20"/>
                    </a:lnTo>
                    <a:lnTo>
                      <a:pt x="3" y="21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BFA5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 rot="10377759">
                <a:off x="-7041" y="7176"/>
                <a:ext cx="29" cy="51"/>
              </a:xfrm>
              <a:custGeom>
                <a:avLst/>
                <a:gdLst>
                  <a:gd name="T0" fmla="*/ 6 w 27"/>
                  <a:gd name="T1" fmla="*/ 276 h 37"/>
                  <a:gd name="T2" fmla="*/ 23 w 27"/>
                  <a:gd name="T3" fmla="*/ 0 h 37"/>
                  <a:gd name="T4" fmla="*/ 25 w 27"/>
                  <a:gd name="T5" fmla="*/ 0 h 37"/>
                  <a:gd name="T6" fmla="*/ 27 w 27"/>
                  <a:gd name="T7" fmla="*/ 0 h 37"/>
                  <a:gd name="T8" fmla="*/ 31 w 27"/>
                  <a:gd name="T9" fmla="*/ 0 h 37"/>
                  <a:gd name="T10" fmla="*/ 35 w 27"/>
                  <a:gd name="T11" fmla="*/ 1 h 37"/>
                  <a:gd name="T12" fmla="*/ 41 w 27"/>
                  <a:gd name="T13" fmla="*/ 276 h 37"/>
                  <a:gd name="T14" fmla="*/ 44 w 27"/>
                  <a:gd name="T15" fmla="*/ 380 h 37"/>
                  <a:gd name="T16" fmla="*/ 47 w 27"/>
                  <a:gd name="T17" fmla="*/ 380 h 37"/>
                  <a:gd name="T18" fmla="*/ 50 w 27"/>
                  <a:gd name="T19" fmla="*/ 524 h 37"/>
                  <a:gd name="T20" fmla="*/ 58 w 27"/>
                  <a:gd name="T21" fmla="*/ 652 h 37"/>
                  <a:gd name="T22" fmla="*/ 62 w 27"/>
                  <a:gd name="T23" fmla="*/ 722 h 37"/>
                  <a:gd name="T24" fmla="*/ 66 w 27"/>
                  <a:gd name="T25" fmla="*/ 899 h 37"/>
                  <a:gd name="T26" fmla="*/ 67 w 27"/>
                  <a:gd name="T27" fmla="*/ 1100 h 37"/>
                  <a:gd name="T28" fmla="*/ 67 w 27"/>
                  <a:gd name="T29" fmla="*/ 1371 h 37"/>
                  <a:gd name="T30" fmla="*/ 71 w 27"/>
                  <a:gd name="T31" fmla="*/ 1618 h 37"/>
                  <a:gd name="T32" fmla="*/ 71 w 27"/>
                  <a:gd name="T33" fmla="*/ 1890 h 37"/>
                  <a:gd name="T34" fmla="*/ 71 w 27"/>
                  <a:gd name="T35" fmla="*/ 1957 h 37"/>
                  <a:gd name="T36" fmla="*/ 72 w 27"/>
                  <a:gd name="T37" fmla="*/ 1957 h 37"/>
                  <a:gd name="T38" fmla="*/ 76 w 27"/>
                  <a:gd name="T39" fmla="*/ 2090 h 37"/>
                  <a:gd name="T40" fmla="*/ 77 w 27"/>
                  <a:gd name="T41" fmla="*/ 2230 h 37"/>
                  <a:gd name="T42" fmla="*/ 76 w 27"/>
                  <a:gd name="T43" fmla="*/ 2354 h 37"/>
                  <a:gd name="T44" fmla="*/ 72 w 27"/>
                  <a:gd name="T45" fmla="*/ 2354 h 37"/>
                  <a:gd name="T46" fmla="*/ 71 w 27"/>
                  <a:gd name="T47" fmla="*/ 2521 h 37"/>
                  <a:gd name="T48" fmla="*/ 71 w 27"/>
                  <a:gd name="T49" fmla="*/ 2521 h 37"/>
                  <a:gd name="T50" fmla="*/ 71 w 27"/>
                  <a:gd name="T51" fmla="*/ 2881 h 37"/>
                  <a:gd name="T52" fmla="*/ 67 w 27"/>
                  <a:gd name="T53" fmla="*/ 3074 h 37"/>
                  <a:gd name="T54" fmla="*/ 67 w 27"/>
                  <a:gd name="T55" fmla="*/ 3245 h 37"/>
                  <a:gd name="T56" fmla="*/ 66 w 27"/>
                  <a:gd name="T57" fmla="*/ 3475 h 37"/>
                  <a:gd name="T58" fmla="*/ 62 w 27"/>
                  <a:gd name="T59" fmla="*/ 3591 h 37"/>
                  <a:gd name="T60" fmla="*/ 58 w 27"/>
                  <a:gd name="T61" fmla="*/ 3717 h 37"/>
                  <a:gd name="T62" fmla="*/ 50 w 27"/>
                  <a:gd name="T63" fmla="*/ 3800 h 37"/>
                  <a:gd name="T64" fmla="*/ 47 w 27"/>
                  <a:gd name="T65" fmla="*/ 3971 h 37"/>
                  <a:gd name="T66" fmla="*/ 44 w 27"/>
                  <a:gd name="T67" fmla="*/ 3988 h 37"/>
                  <a:gd name="T68" fmla="*/ 38 w 27"/>
                  <a:gd name="T69" fmla="*/ 4237 h 37"/>
                  <a:gd name="T70" fmla="*/ 31 w 27"/>
                  <a:gd name="T71" fmla="*/ 4263 h 37"/>
                  <a:gd name="T72" fmla="*/ 25 w 27"/>
                  <a:gd name="T73" fmla="*/ 4473 h 37"/>
                  <a:gd name="T74" fmla="*/ 6 w 27"/>
                  <a:gd name="T75" fmla="*/ 4510 h 37"/>
                  <a:gd name="T76" fmla="*/ 3 w 27"/>
                  <a:gd name="T77" fmla="*/ 4510 h 37"/>
                  <a:gd name="T78" fmla="*/ 1 w 27"/>
                  <a:gd name="T79" fmla="*/ 4510 h 37"/>
                  <a:gd name="T80" fmla="*/ 0 w 27"/>
                  <a:gd name="T81" fmla="*/ 4263 h 37"/>
                  <a:gd name="T82" fmla="*/ 6 w 27"/>
                  <a:gd name="T83" fmla="*/ 276 h 3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7"/>
                  <a:gd name="T127" fmla="*/ 0 h 37"/>
                  <a:gd name="T128" fmla="*/ 27 w 27"/>
                  <a:gd name="T129" fmla="*/ 37 h 37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7" h="37">
                    <a:moveTo>
                      <a:pt x="6" y="2"/>
                    </a:moveTo>
                    <a:lnTo>
                      <a:pt x="7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3" y="1"/>
                    </a:lnTo>
                    <a:lnTo>
                      <a:pt x="15" y="2"/>
                    </a:lnTo>
                    <a:lnTo>
                      <a:pt x="16" y="3"/>
                    </a:lnTo>
                    <a:lnTo>
                      <a:pt x="17" y="3"/>
                    </a:lnTo>
                    <a:lnTo>
                      <a:pt x="18" y="4"/>
                    </a:lnTo>
                    <a:lnTo>
                      <a:pt x="20" y="5"/>
                    </a:lnTo>
                    <a:lnTo>
                      <a:pt x="21" y="6"/>
                    </a:lnTo>
                    <a:lnTo>
                      <a:pt x="22" y="7"/>
                    </a:lnTo>
                    <a:lnTo>
                      <a:pt x="23" y="9"/>
                    </a:lnTo>
                    <a:lnTo>
                      <a:pt x="23" y="11"/>
                    </a:lnTo>
                    <a:lnTo>
                      <a:pt x="24" y="13"/>
                    </a:lnTo>
                    <a:lnTo>
                      <a:pt x="24" y="15"/>
                    </a:lnTo>
                    <a:lnTo>
                      <a:pt x="24" y="16"/>
                    </a:lnTo>
                    <a:lnTo>
                      <a:pt x="25" y="16"/>
                    </a:lnTo>
                    <a:lnTo>
                      <a:pt x="26" y="17"/>
                    </a:lnTo>
                    <a:lnTo>
                      <a:pt x="27" y="18"/>
                    </a:lnTo>
                    <a:lnTo>
                      <a:pt x="26" y="19"/>
                    </a:lnTo>
                    <a:lnTo>
                      <a:pt x="25" y="19"/>
                    </a:lnTo>
                    <a:lnTo>
                      <a:pt x="24" y="20"/>
                    </a:lnTo>
                    <a:lnTo>
                      <a:pt x="24" y="23"/>
                    </a:lnTo>
                    <a:lnTo>
                      <a:pt x="23" y="25"/>
                    </a:lnTo>
                    <a:lnTo>
                      <a:pt x="23" y="26"/>
                    </a:lnTo>
                    <a:lnTo>
                      <a:pt x="22" y="28"/>
                    </a:lnTo>
                    <a:lnTo>
                      <a:pt x="21" y="29"/>
                    </a:lnTo>
                    <a:lnTo>
                      <a:pt x="20" y="30"/>
                    </a:lnTo>
                    <a:lnTo>
                      <a:pt x="18" y="31"/>
                    </a:lnTo>
                    <a:lnTo>
                      <a:pt x="17" y="32"/>
                    </a:lnTo>
                    <a:lnTo>
                      <a:pt x="16" y="33"/>
                    </a:lnTo>
                    <a:lnTo>
                      <a:pt x="14" y="34"/>
                    </a:lnTo>
                    <a:lnTo>
                      <a:pt x="11" y="35"/>
                    </a:lnTo>
                    <a:lnTo>
                      <a:pt x="8" y="36"/>
                    </a:lnTo>
                    <a:lnTo>
                      <a:pt x="6" y="37"/>
                    </a:lnTo>
                    <a:lnTo>
                      <a:pt x="3" y="37"/>
                    </a:lnTo>
                    <a:lnTo>
                      <a:pt x="1" y="37"/>
                    </a:lnTo>
                    <a:lnTo>
                      <a:pt x="0" y="35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FFBFA5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sp>
          <p:sp>
            <p:nvSpPr>
              <p:cNvPr id="105" name="Freeform 104"/>
              <p:cNvSpPr>
                <a:spLocks/>
              </p:cNvSpPr>
              <p:nvPr/>
            </p:nvSpPr>
            <p:spPr bwMode="auto">
              <a:xfrm rot="10377759">
                <a:off x="-7035" y="7172"/>
                <a:ext cx="60" cy="61"/>
              </a:xfrm>
              <a:custGeom>
                <a:avLst/>
                <a:gdLst>
                  <a:gd name="T0" fmla="*/ 188 w 54"/>
                  <a:gd name="T1" fmla="*/ 4303 h 44"/>
                  <a:gd name="T2" fmla="*/ 223 w 54"/>
                  <a:gd name="T3" fmla="*/ 4303 h 44"/>
                  <a:gd name="T4" fmla="*/ 233 w 54"/>
                  <a:gd name="T5" fmla="*/ 4055 h 44"/>
                  <a:gd name="T6" fmla="*/ 258 w 54"/>
                  <a:gd name="T7" fmla="*/ 3567 h 44"/>
                  <a:gd name="T8" fmla="*/ 259 w 54"/>
                  <a:gd name="T9" fmla="*/ 2756 h 44"/>
                  <a:gd name="T10" fmla="*/ 258 w 54"/>
                  <a:gd name="T11" fmla="*/ 2164 h 44"/>
                  <a:gd name="T12" fmla="*/ 248 w 54"/>
                  <a:gd name="T13" fmla="*/ 1434 h 44"/>
                  <a:gd name="T14" fmla="*/ 224 w 54"/>
                  <a:gd name="T15" fmla="*/ 944 h 44"/>
                  <a:gd name="T16" fmla="*/ 202 w 54"/>
                  <a:gd name="T17" fmla="*/ 538 h 44"/>
                  <a:gd name="T18" fmla="*/ 169 w 54"/>
                  <a:gd name="T19" fmla="*/ 280 h 44"/>
                  <a:gd name="T20" fmla="*/ 148 w 54"/>
                  <a:gd name="T21" fmla="*/ 1 h 44"/>
                  <a:gd name="T22" fmla="*/ 120 w 54"/>
                  <a:gd name="T23" fmla="*/ 0 h 44"/>
                  <a:gd name="T24" fmla="*/ 91 w 54"/>
                  <a:gd name="T25" fmla="*/ 1 h 44"/>
                  <a:gd name="T26" fmla="*/ 70 w 54"/>
                  <a:gd name="T27" fmla="*/ 388 h 44"/>
                  <a:gd name="T28" fmla="*/ 46 w 54"/>
                  <a:gd name="T29" fmla="*/ 681 h 44"/>
                  <a:gd name="T30" fmla="*/ 30 w 54"/>
                  <a:gd name="T31" fmla="*/ 1214 h 44"/>
                  <a:gd name="T32" fmla="*/ 3 w 54"/>
                  <a:gd name="T33" fmla="*/ 1777 h 44"/>
                  <a:gd name="T34" fmla="*/ 1 w 54"/>
                  <a:gd name="T35" fmla="*/ 2464 h 44"/>
                  <a:gd name="T36" fmla="*/ 0 w 54"/>
                  <a:gd name="T37" fmla="*/ 3104 h 44"/>
                  <a:gd name="T38" fmla="*/ 1 w 54"/>
                  <a:gd name="T39" fmla="*/ 3779 h 44"/>
                  <a:gd name="T40" fmla="*/ 4 w 54"/>
                  <a:gd name="T41" fmla="*/ 4484 h 44"/>
                  <a:gd name="T42" fmla="*/ 33 w 54"/>
                  <a:gd name="T43" fmla="*/ 4945 h 44"/>
                  <a:gd name="T44" fmla="*/ 51 w 54"/>
                  <a:gd name="T45" fmla="*/ 5545 h 44"/>
                  <a:gd name="T46" fmla="*/ 78 w 54"/>
                  <a:gd name="T47" fmla="*/ 5766 h 44"/>
                  <a:gd name="T48" fmla="*/ 101 w 54"/>
                  <a:gd name="T49" fmla="*/ 5966 h 44"/>
                  <a:gd name="T50" fmla="*/ 124 w 54"/>
                  <a:gd name="T51" fmla="*/ 5966 h 44"/>
                  <a:gd name="T52" fmla="*/ 153 w 54"/>
                  <a:gd name="T53" fmla="*/ 5966 h 44"/>
                  <a:gd name="T54" fmla="*/ 182 w 54"/>
                  <a:gd name="T55" fmla="*/ 5766 h 44"/>
                  <a:gd name="T56" fmla="*/ 204 w 54"/>
                  <a:gd name="T57" fmla="*/ 5545 h 44"/>
                  <a:gd name="T58" fmla="*/ 209 w 54"/>
                  <a:gd name="T59" fmla="*/ 5239 h 44"/>
                  <a:gd name="T60" fmla="*/ 189 w 54"/>
                  <a:gd name="T61" fmla="*/ 4836 h 44"/>
                  <a:gd name="T62" fmla="*/ 170 w 54"/>
                  <a:gd name="T63" fmla="*/ 4484 h 44"/>
                  <a:gd name="T64" fmla="*/ 170 w 54"/>
                  <a:gd name="T65" fmla="*/ 4159 h 44"/>
                  <a:gd name="T66" fmla="*/ 170 w 54"/>
                  <a:gd name="T67" fmla="*/ 4303 h 4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54"/>
                  <a:gd name="T103" fmla="*/ 0 h 44"/>
                  <a:gd name="T104" fmla="*/ 54 w 54"/>
                  <a:gd name="T105" fmla="*/ 44 h 4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54" h="44">
                    <a:moveTo>
                      <a:pt x="37" y="32"/>
                    </a:moveTo>
                    <a:lnTo>
                      <a:pt x="39" y="32"/>
                    </a:lnTo>
                    <a:lnTo>
                      <a:pt x="42" y="32"/>
                    </a:lnTo>
                    <a:lnTo>
                      <a:pt x="45" y="32"/>
                    </a:lnTo>
                    <a:lnTo>
                      <a:pt x="47" y="31"/>
                    </a:lnTo>
                    <a:lnTo>
                      <a:pt x="49" y="30"/>
                    </a:lnTo>
                    <a:lnTo>
                      <a:pt x="51" y="29"/>
                    </a:lnTo>
                    <a:lnTo>
                      <a:pt x="53" y="27"/>
                    </a:lnTo>
                    <a:lnTo>
                      <a:pt x="54" y="24"/>
                    </a:lnTo>
                    <a:lnTo>
                      <a:pt x="54" y="21"/>
                    </a:lnTo>
                    <a:lnTo>
                      <a:pt x="54" y="18"/>
                    </a:lnTo>
                    <a:lnTo>
                      <a:pt x="53" y="16"/>
                    </a:lnTo>
                    <a:lnTo>
                      <a:pt x="52" y="13"/>
                    </a:lnTo>
                    <a:lnTo>
                      <a:pt x="50" y="11"/>
                    </a:lnTo>
                    <a:lnTo>
                      <a:pt x="48" y="9"/>
                    </a:lnTo>
                    <a:lnTo>
                      <a:pt x="46" y="7"/>
                    </a:lnTo>
                    <a:lnTo>
                      <a:pt x="44" y="5"/>
                    </a:lnTo>
                    <a:lnTo>
                      <a:pt x="41" y="4"/>
                    </a:lnTo>
                    <a:lnTo>
                      <a:pt x="38" y="3"/>
                    </a:lnTo>
                    <a:lnTo>
                      <a:pt x="35" y="2"/>
                    </a:lnTo>
                    <a:lnTo>
                      <a:pt x="33" y="1"/>
                    </a:lnTo>
                    <a:lnTo>
                      <a:pt x="30" y="1"/>
                    </a:lnTo>
                    <a:lnTo>
                      <a:pt x="27" y="0"/>
                    </a:lnTo>
                    <a:lnTo>
                      <a:pt x="24" y="0"/>
                    </a:lnTo>
                    <a:lnTo>
                      <a:pt x="21" y="1"/>
                    </a:lnTo>
                    <a:lnTo>
                      <a:pt x="19" y="1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2" y="4"/>
                    </a:lnTo>
                    <a:lnTo>
                      <a:pt x="10" y="5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1"/>
                    </a:lnTo>
                    <a:lnTo>
                      <a:pt x="3" y="13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1" y="20"/>
                    </a:lnTo>
                    <a:lnTo>
                      <a:pt x="0" y="23"/>
                    </a:lnTo>
                    <a:lnTo>
                      <a:pt x="1" y="25"/>
                    </a:lnTo>
                    <a:lnTo>
                      <a:pt x="1" y="28"/>
                    </a:lnTo>
                    <a:lnTo>
                      <a:pt x="2" y="31"/>
                    </a:lnTo>
                    <a:lnTo>
                      <a:pt x="4" y="33"/>
                    </a:lnTo>
                    <a:lnTo>
                      <a:pt x="5" y="35"/>
                    </a:lnTo>
                    <a:lnTo>
                      <a:pt x="7" y="37"/>
                    </a:lnTo>
                    <a:lnTo>
                      <a:pt x="9" y="39"/>
                    </a:lnTo>
                    <a:lnTo>
                      <a:pt x="11" y="41"/>
                    </a:lnTo>
                    <a:lnTo>
                      <a:pt x="14" y="42"/>
                    </a:lnTo>
                    <a:lnTo>
                      <a:pt x="16" y="43"/>
                    </a:lnTo>
                    <a:lnTo>
                      <a:pt x="19" y="43"/>
                    </a:lnTo>
                    <a:lnTo>
                      <a:pt x="21" y="44"/>
                    </a:lnTo>
                    <a:lnTo>
                      <a:pt x="24" y="44"/>
                    </a:lnTo>
                    <a:lnTo>
                      <a:pt x="26" y="44"/>
                    </a:lnTo>
                    <a:lnTo>
                      <a:pt x="29" y="44"/>
                    </a:lnTo>
                    <a:lnTo>
                      <a:pt x="32" y="44"/>
                    </a:lnTo>
                    <a:lnTo>
                      <a:pt x="34" y="44"/>
                    </a:lnTo>
                    <a:lnTo>
                      <a:pt x="37" y="43"/>
                    </a:lnTo>
                    <a:lnTo>
                      <a:pt x="40" y="42"/>
                    </a:lnTo>
                    <a:lnTo>
                      <a:pt x="42" y="41"/>
                    </a:lnTo>
                    <a:lnTo>
                      <a:pt x="43" y="40"/>
                    </a:lnTo>
                    <a:lnTo>
                      <a:pt x="43" y="39"/>
                    </a:lnTo>
                    <a:lnTo>
                      <a:pt x="42" y="37"/>
                    </a:lnTo>
                    <a:lnTo>
                      <a:pt x="40" y="36"/>
                    </a:lnTo>
                    <a:lnTo>
                      <a:pt x="38" y="34"/>
                    </a:lnTo>
                    <a:lnTo>
                      <a:pt x="36" y="33"/>
                    </a:lnTo>
                    <a:lnTo>
                      <a:pt x="35" y="31"/>
                    </a:lnTo>
                    <a:lnTo>
                      <a:pt x="36" y="31"/>
                    </a:lnTo>
                    <a:lnTo>
                      <a:pt x="36" y="32"/>
                    </a:lnTo>
                    <a:lnTo>
                      <a:pt x="37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sp>
          <p:nvSpPr>
            <p:cNvPr id="95" name="Rectangle 28"/>
            <p:cNvSpPr/>
            <p:nvPr/>
          </p:nvSpPr>
          <p:spPr>
            <a:xfrm>
              <a:off x="3048000" y="3733800"/>
              <a:ext cx="457200" cy="304800"/>
            </a:xfrm>
            <a:prstGeom prst="rect">
              <a:avLst/>
            </a:prstGeom>
            <a:solidFill>
              <a:srgbClr val="FFC000"/>
            </a:solidFill>
            <a:ln w="635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22041">
                <a:defRPr/>
              </a:pPr>
              <a:endParaRPr lang="en-US" sz="767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048000" y="3429000"/>
              <a:ext cx="457200" cy="304800"/>
            </a:xfrm>
            <a:prstGeom prst="rect">
              <a:avLst/>
            </a:prstGeom>
            <a:solidFill>
              <a:srgbClr val="FFC000"/>
            </a:solidFill>
            <a:ln w="635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22041">
                <a:defRPr/>
              </a:pPr>
              <a:endParaRPr lang="en-US" sz="767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048000" y="3124200"/>
              <a:ext cx="457200" cy="304800"/>
            </a:xfrm>
            <a:prstGeom prst="rect">
              <a:avLst/>
            </a:prstGeom>
            <a:solidFill>
              <a:srgbClr val="FFC000"/>
            </a:solidFill>
            <a:ln w="635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22041">
                <a:defRPr/>
              </a:pPr>
              <a:endParaRPr lang="en-US" sz="767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048000" y="2819400"/>
              <a:ext cx="457200" cy="304800"/>
            </a:xfrm>
            <a:prstGeom prst="rect">
              <a:avLst/>
            </a:prstGeom>
            <a:solidFill>
              <a:srgbClr val="FFC000"/>
            </a:solidFill>
            <a:ln w="635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22041">
                <a:defRPr/>
              </a:pPr>
              <a:endParaRPr lang="en-US" sz="767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791200" y="2819399"/>
              <a:ext cx="351449" cy="33062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defTabSz="422041">
                <a:defRPr/>
              </a:pPr>
              <a:r>
                <a:rPr lang="en-US" sz="767" kern="0" dirty="0">
                  <a:solidFill>
                    <a:srgbClr val="0000CC"/>
                  </a:solidFill>
                  <a:latin typeface="Calibri" panose="020F0502020204030204"/>
                </a:rPr>
                <a:t>A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429000" y="1981200"/>
              <a:ext cx="1828800" cy="762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22041">
                <a:defRPr/>
              </a:pPr>
              <a:r>
                <a:rPr lang="en-US" sz="767" kern="0" dirty="0">
                  <a:solidFill>
                    <a:prstClr val="white"/>
                  </a:solidFill>
                  <a:latin typeface="Calibri" panose="020F0502020204030204"/>
                </a:rPr>
                <a:t>Kitting tray</a:t>
              </a:r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1854491" y="3050320"/>
            <a:ext cx="633532" cy="96974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422041">
              <a:defRPr/>
            </a:pPr>
            <a:endParaRPr lang="en-US" sz="767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1671" y="3050320"/>
            <a:ext cx="452523" cy="969745"/>
          </a:xfrm>
          <a:prstGeom prst="rect">
            <a:avLst/>
          </a:prstGeom>
          <a:noFill/>
          <a:ln w="19050" cap="flat" cmpd="sng" algn="ctr">
            <a:solidFill>
              <a:srgbClr val="FF00FF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422041">
              <a:defRPr/>
            </a:pPr>
            <a:endParaRPr lang="en-US" sz="767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04194" y="3632167"/>
            <a:ext cx="950298" cy="290923"/>
          </a:xfrm>
          <a:prstGeom prst="rect">
            <a:avLst/>
          </a:prstGeom>
          <a:noFill/>
          <a:ln w="19050" cap="flat" cmpd="sng" algn="ctr">
            <a:solidFill>
              <a:srgbClr val="7030A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422041">
              <a:defRPr/>
            </a:pPr>
            <a:endParaRPr lang="en-US" sz="767" kern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1175060" y="1868677"/>
            <a:ext cx="497776" cy="461799"/>
            <a:chOff x="7005214" y="2285311"/>
            <a:chExt cx="584195" cy="541972"/>
          </a:xfrm>
        </p:grpSpPr>
        <p:sp>
          <p:nvSpPr>
            <p:cNvPr id="110" name="Isosceles Triangle 109"/>
            <p:cNvSpPr/>
            <p:nvPr/>
          </p:nvSpPr>
          <p:spPr bwMode="auto">
            <a:xfrm>
              <a:off x="7005214" y="2292442"/>
              <a:ext cx="584195" cy="534841"/>
            </a:xfrm>
            <a:prstGeom prst="triangle">
              <a:avLst>
                <a:gd name="adj" fmla="val 46402"/>
              </a:avLst>
            </a:prstGeom>
            <a:solidFill>
              <a:srgbClr val="FFC000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7913" tIns="38957" rIns="77913" bIns="38957" numCol="1" rtlCol="0" anchor="t" anchorCtr="0" compatLnSpc="1">
              <a:prstTxWarp prst="textNoShape">
                <a:avLst/>
              </a:prstTxWarp>
            </a:bodyPr>
            <a:lstStyle/>
            <a:p>
              <a:pPr defTabSz="77917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86" kern="0">
                <a:solidFill>
                  <a:prstClr val="black"/>
                </a:solidFill>
                <a:latin typeface="Trebuchet MS" pitchFamily="34" charset="0"/>
                <a:ea typeface="HGPｺﾞｼｯｸM" pitchFamily="50" charset="-128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098706" y="2285311"/>
              <a:ext cx="369754" cy="315370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7913" tIns="38957" rIns="77913" bIns="38957" numCol="1" rtlCol="0" anchor="t" anchorCtr="0" compatLnSpc="1">
              <a:prstTxWarp prst="textNoShape">
                <a:avLst/>
              </a:prstTxWarp>
            </a:bodyPr>
            <a:lstStyle/>
            <a:p>
              <a:pPr defTabSz="77917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86" kern="0">
                <a:solidFill>
                  <a:prstClr val="black"/>
                </a:solidFill>
                <a:latin typeface="Trebuchet MS" pitchFamily="34" charset="0"/>
                <a:ea typeface="HGPｺﾞｼｯｸM" pitchFamily="50" charset="-128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601564" y="3560350"/>
            <a:ext cx="325730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lang="en-US" sz="894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ja-JP" altLang="en-US" sz="894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❶</a:t>
            </a:r>
            <a:endParaRPr lang="en-US" sz="894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94042" y="2985280"/>
            <a:ext cx="293670" cy="223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lang="ja-JP" altLang="en-US" sz="852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❺</a:t>
            </a:r>
            <a:endParaRPr lang="en-US" sz="85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945464" y="1583390"/>
            <a:ext cx="1306066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22041"/>
            <a:r>
              <a:rPr lang="en-US" sz="1662" dirty="0">
                <a:solidFill>
                  <a:prstClr val="black"/>
                </a:solidFill>
                <a:latin typeface="Calibri" panose="020F0502020204030204"/>
              </a:rPr>
              <a:t>Camera</a:t>
            </a:r>
          </a:p>
        </p:txBody>
      </p:sp>
      <p:cxnSp>
        <p:nvCxnSpPr>
          <p:cNvPr id="115" name="Straight Connector 114"/>
          <p:cNvCxnSpPr/>
          <p:nvPr/>
        </p:nvCxnSpPr>
        <p:spPr>
          <a:xfrm>
            <a:off x="1681087" y="3795848"/>
            <a:ext cx="1098973" cy="614403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16" name="TextBox 115"/>
          <p:cNvSpPr txBox="1"/>
          <p:nvPr/>
        </p:nvSpPr>
        <p:spPr>
          <a:xfrm>
            <a:off x="2486465" y="4315902"/>
            <a:ext cx="1013067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22041"/>
            <a:r>
              <a:rPr lang="en-US" altLang="ja-JP" sz="1662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marking</a:t>
            </a:r>
            <a:endParaRPr lang="en-US" sz="166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7" name="Oval 116"/>
          <p:cNvSpPr/>
          <p:nvPr/>
        </p:nvSpPr>
        <p:spPr>
          <a:xfrm flipH="1">
            <a:off x="1603501" y="3696440"/>
            <a:ext cx="97992" cy="70517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22041">
              <a:defRPr/>
            </a:pPr>
            <a:endParaRPr lang="en-US" sz="1662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8" name="Straight Arrow Connector 117"/>
          <p:cNvCxnSpPr>
            <a:endCxn id="99" idx="1"/>
          </p:cNvCxnSpPr>
          <p:nvPr/>
        </p:nvCxnSpPr>
        <p:spPr>
          <a:xfrm flipV="1">
            <a:off x="1718735" y="3248919"/>
            <a:ext cx="497775" cy="458918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9" name="Straight Connector 118"/>
          <p:cNvCxnSpPr/>
          <p:nvPr/>
        </p:nvCxnSpPr>
        <p:spPr>
          <a:xfrm>
            <a:off x="2466681" y="3286523"/>
            <a:ext cx="292855" cy="1109645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20" name="Oval 119"/>
          <p:cNvSpPr/>
          <p:nvPr/>
        </p:nvSpPr>
        <p:spPr>
          <a:xfrm>
            <a:off x="122832" y="2325138"/>
            <a:ext cx="2636707" cy="2087503"/>
          </a:xfrm>
          <a:prstGeom prst="ellips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22041">
              <a:defRPr/>
            </a:pPr>
            <a:endParaRPr lang="en-US" sz="1662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1921100" y="1784530"/>
            <a:ext cx="250159" cy="260502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22041">
              <a:defRPr/>
            </a:pPr>
            <a:endParaRPr lang="en-US" sz="1662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2" name="Trapezoid 121"/>
          <p:cNvSpPr/>
          <p:nvPr/>
        </p:nvSpPr>
        <p:spPr>
          <a:xfrm rot="10800000">
            <a:off x="1921099" y="1949035"/>
            <a:ext cx="250159" cy="174953"/>
          </a:xfrm>
          <a:prstGeom prst="trapezoid">
            <a:avLst/>
          </a:prstGeom>
          <a:solidFill>
            <a:srgbClr val="FF000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22041">
              <a:defRPr/>
            </a:pPr>
            <a:endParaRPr lang="en-US" sz="1662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2171258" y="1738206"/>
            <a:ext cx="1301785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22041"/>
            <a:r>
              <a:rPr lang="en-US" sz="1662" dirty="0">
                <a:solidFill>
                  <a:prstClr val="black"/>
                </a:solidFill>
                <a:latin typeface="Calibri" panose="020F0502020204030204"/>
              </a:rPr>
              <a:t>Detect skip =&gt; Alert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51488" y="4967362"/>
            <a:ext cx="2453683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22041"/>
            <a:r>
              <a:rPr lang="en-US" sz="2215" b="1" dirty="0">
                <a:solidFill>
                  <a:prstClr val="black"/>
                </a:solidFill>
                <a:latin typeface="Calibri" panose="020F0502020204030204"/>
              </a:rPr>
              <a:t>All Cell/All ST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48" y="5501299"/>
            <a:ext cx="3517883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22041"/>
            <a:r>
              <a:rPr lang="en-US" altLang="ja-JP" sz="1292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Apply Motion sensor /</a:t>
            </a:r>
            <a:r>
              <a:rPr lang="en-US" sz="1292" dirty="0">
                <a:solidFill>
                  <a:prstClr val="black"/>
                </a:solidFill>
                <a:latin typeface="Calibri" panose="020F0502020204030204"/>
              </a:rPr>
              <a:t>automatic tracking function</a:t>
            </a:r>
          </a:p>
        </p:txBody>
      </p:sp>
      <p:sp>
        <p:nvSpPr>
          <p:cNvPr id="126" name="Down Arrow 125"/>
          <p:cNvSpPr/>
          <p:nvPr/>
        </p:nvSpPr>
        <p:spPr bwMode="auto">
          <a:xfrm>
            <a:off x="3876106" y="2344895"/>
            <a:ext cx="528378" cy="2090508"/>
          </a:xfrm>
          <a:prstGeom prst="downArrow">
            <a:avLst/>
          </a:prstGeom>
          <a:solidFill>
            <a:srgbClr val="5B9BD5">
              <a:alpha val="50000"/>
            </a:srgbClr>
          </a:solidFill>
          <a:ln>
            <a:noFill/>
          </a:ln>
          <a:effectLst/>
        </p:spPr>
        <p:txBody>
          <a:bodyPr vert="horz" wrap="square" lIns="77913" tIns="38957" rIns="77913" bIns="38957" numCol="1" rtlCol="0" anchor="t" anchorCtr="0" compatLnSpc="1">
            <a:prstTxWarp prst="textNoShape">
              <a:avLst/>
            </a:prstTxWarp>
          </a:bodyPr>
          <a:lstStyle/>
          <a:p>
            <a:pPr defTabSz="77917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86" kern="0">
              <a:solidFill>
                <a:prstClr val="black"/>
              </a:solidFill>
              <a:latin typeface="Trebuchet MS" pitchFamily="34" charset="0"/>
              <a:ea typeface="HGPｺﾞｼｯｸM" pitchFamily="50" charset="-128"/>
            </a:endParaRPr>
          </a:p>
        </p:txBody>
      </p:sp>
      <p:sp>
        <p:nvSpPr>
          <p:cNvPr id="127" name="Down Arrow 126"/>
          <p:cNvSpPr/>
          <p:nvPr/>
        </p:nvSpPr>
        <p:spPr bwMode="auto">
          <a:xfrm>
            <a:off x="5318846" y="2344895"/>
            <a:ext cx="528378" cy="2090508"/>
          </a:xfrm>
          <a:prstGeom prst="downArrow">
            <a:avLst/>
          </a:prstGeom>
          <a:solidFill>
            <a:srgbClr val="ED7D31">
              <a:alpha val="50000"/>
            </a:srgbClr>
          </a:solidFill>
          <a:ln>
            <a:noFill/>
          </a:ln>
          <a:effectLst/>
        </p:spPr>
        <p:txBody>
          <a:bodyPr vert="horz" wrap="square" lIns="77913" tIns="38957" rIns="77913" bIns="38957" numCol="1" rtlCol="0" anchor="t" anchorCtr="0" compatLnSpc="1">
            <a:prstTxWarp prst="textNoShape">
              <a:avLst/>
            </a:prstTxWarp>
          </a:bodyPr>
          <a:lstStyle/>
          <a:p>
            <a:pPr defTabSz="77917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86" kern="0">
              <a:solidFill>
                <a:prstClr val="black"/>
              </a:solidFill>
              <a:latin typeface="Trebuchet MS" pitchFamily="34" charset="0"/>
              <a:ea typeface="HGPｺﾞｼｯｸM" pitchFamily="50" charset="-128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682069" y="1822168"/>
            <a:ext cx="988093" cy="328423"/>
          </a:xfrm>
          <a:prstGeom prst="rect">
            <a:avLst/>
          </a:prstGeom>
          <a:solidFill>
            <a:srgbClr val="5B9BD5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defTabSz="422041">
              <a:defRPr/>
            </a:pPr>
            <a:r>
              <a:rPr lang="en-US" sz="1534" kern="0" dirty="0">
                <a:solidFill>
                  <a:srgbClr val="0000FF"/>
                </a:solidFill>
                <a:latin typeface="Calibri" panose="020F0502020204030204"/>
              </a:rPr>
              <a:t>Normal  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3550411" y="2506884"/>
            <a:ext cx="1232004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lang="en-US" sz="1534" dirty="0">
                <a:solidFill>
                  <a:prstClr val="black"/>
                </a:solidFill>
                <a:latin typeface="Calibri" panose="020F0502020204030204"/>
              </a:rPr>
              <a:t>Operation </a:t>
            </a:r>
            <a:r>
              <a:rPr lang="ja-JP" altLang="en-US" sz="1534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❶</a:t>
            </a:r>
            <a:endParaRPr lang="en-US" sz="1534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550411" y="2831034"/>
            <a:ext cx="1232004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lang="en-US" sz="1534" dirty="0">
                <a:solidFill>
                  <a:prstClr val="black"/>
                </a:solidFill>
                <a:latin typeface="Calibri" panose="020F0502020204030204"/>
              </a:rPr>
              <a:t>Operation </a:t>
            </a:r>
            <a:r>
              <a:rPr lang="ja-JP" altLang="en-US" sz="1534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❷</a:t>
            </a:r>
            <a:endParaRPr lang="en-US" sz="1534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550411" y="3155185"/>
            <a:ext cx="1232004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lang="en-US" sz="1534" dirty="0">
                <a:solidFill>
                  <a:prstClr val="black"/>
                </a:solidFill>
                <a:latin typeface="Calibri" panose="020F0502020204030204"/>
              </a:rPr>
              <a:t>Operation </a:t>
            </a:r>
            <a:r>
              <a:rPr lang="ja-JP" altLang="en-US" sz="1534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❸</a:t>
            </a:r>
            <a:endParaRPr lang="en-US" altLang="ja-JP" sz="1534" dirty="0">
              <a:solidFill>
                <a:prstClr val="black"/>
              </a:solidFill>
              <a:latin typeface="Calibri" panose="020F0502020204030204"/>
              <a:ea typeface="游ゴシック" panose="020B0400000000000000" pitchFamily="34" charset="-128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550411" y="3479336"/>
            <a:ext cx="1232004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lang="en-US" sz="1534" dirty="0">
                <a:solidFill>
                  <a:prstClr val="black"/>
                </a:solidFill>
                <a:latin typeface="Calibri" panose="020F0502020204030204"/>
              </a:rPr>
              <a:t>Operation </a:t>
            </a:r>
            <a:r>
              <a:rPr lang="ja-JP" altLang="en-US" sz="1534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❹</a:t>
            </a:r>
            <a:endParaRPr lang="en-US" altLang="ja-JP" sz="1534" dirty="0">
              <a:solidFill>
                <a:prstClr val="black"/>
              </a:solidFill>
              <a:latin typeface="Calibri" panose="020F0502020204030204"/>
              <a:ea typeface="游ゴシック" panose="020B0400000000000000" pitchFamily="34" charset="-128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553119" y="3803487"/>
            <a:ext cx="1232004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lang="en-US" sz="1534" dirty="0">
                <a:solidFill>
                  <a:prstClr val="black"/>
                </a:solidFill>
                <a:latin typeface="Calibri" panose="020F0502020204030204"/>
              </a:rPr>
              <a:t>Operation </a:t>
            </a:r>
            <a:r>
              <a:rPr lang="ja-JP" altLang="en-US" sz="1534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❺</a:t>
            </a:r>
            <a:endParaRPr lang="en-US" altLang="ja-JP" sz="1534" dirty="0">
              <a:solidFill>
                <a:prstClr val="black"/>
              </a:solidFill>
              <a:latin typeface="Calibri" panose="020F0502020204030204"/>
              <a:ea typeface="游ゴシック" panose="020B0400000000000000" pitchFamily="34" charset="-128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124810" y="1822168"/>
            <a:ext cx="988093" cy="328423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defTabSz="422041">
              <a:defRPr/>
            </a:pPr>
            <a:r>
              <a:rPr lang="en-US" sz="1534" kern="0" dirty="0">
                <a:solidFill>
                  <a:srgbClr val="0000FF"/>
                </a:solidFill>
                <a:latin typeface="Calibri" panose="020F0502020204030204"/>
              </a:rPr>
              <a:t>Abnormal  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993151" y="2506884"/>
            <a:ext cx="1232004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lang="en-US" sz="1534" dirty="0">
                <a:solidFill>
                  <a:prstClr val="black"/>
                </a:solidFill>
                <a:latin typeface="Calibri" panose="020F0502020204030204"/>
              </a:rPr>
              <a:t>Operation </a:t>
            </a:r>
            <a:r>
              <a:rPr lang="ja-JP" altLang="en-US" sz="1534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❶</a:t>
            </a:r>
            <a:endParaRPr lang="en-US" sz="1534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4990443" y="3489286"/>
            <a:ext cx="1232004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lang="en-US" sz="1534" dirty="0">
                <a:solidFill>
                  <a:prstClr val="black"/>
                </a:solidFill>
                <a:latin typeface="Calibri" panose="020F0502020204030204"/>
              </a:rPr>
              <a:t>Operation </a:t>
            </a:r>
            <a:r>
              <a:rPr lang="ja-JP" altLang="en-US" sz="1534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❷</a:t>
            </a:r>
            <a:endParaRPr lang="en-US" sz="1534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993151" y="3155185"/>
            <a:ext cx="1232004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lang="en-US" sz="1534" dirty="0">
                <a:solidFill>
                  <a:prstClr val="black"/>
                </a:solidFill>
                <a:latin typeface="Calibri" panose="020F0502020204030204"/>
              </a:rPr>
              <a:t>Operation </a:t>
            </a:r>
            <a:r>
              <a:rPr lang="ja-JP" altLang="en-US" sz="1534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❸</a:t>
            </a:r>
            <a:endParaRPr lang="en-US" altLang="ja-JP" sz="1534" dirty="0">
              <a:solidFill>
                <a:prstClr val="black"/>
              </a:solidFill>
              <a:latin typeface="Calibri" panose="020F0502020204030204"/>
              <a:ea typeface="游ゴシック" panose="020B0400000000000000" pitchFamily="34" charset="-128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993151" y="2826221"/>
            <a:ext cx="1232004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lang="en-US" sz="1534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Operation </a:t>
            </a:r>
            <a:r>
              <a:rPr lang="ja-JP" altLang="en-US" sz="1534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游ゴシック" panose="020B0400000000000000" pitchFamily="34" charset="-128"/>
              </a:rPr>
              <a:t>❹</a:t>
            </a:r>
            <a:endParaRPr lang="en-US" altLang="ja-JP" sz="1534" dirty="0">
              <a:solidFill>
                <a:prstClr val="white">
                  <a:lumMod val="65000"/>
                </a:prstClr>
              </a:solidFill>
              <a:latin typeface="Calibri" panose="020F0502020204030204"/>
              <a:ea typeface="游ゴシック" panose="020B0400000000000000" pitchFamily="34" charset="-128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995859" y="3803487"/>
            <a:ext cx="1232004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22041"/>
            <a:r>
              <a:rPr lang="en-US" sz="1534" dirty="0">
                <a:solidFill>
                  <a:prstClr val="black"/>
                </a:solidFill>
                <a:latin typeface="Calibri" panose="020F0502020204030204"/>
              </a:rPr>
              <a:t>Operation </a:t>
            </a:r>
            <a:r>
              <a:rPr lang="ja-JP" altLang="en-US" sz="1534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❺</a:t>
            </a:r>
            <a:endParaRPr lang="en-US" altLang="ja-JP" sz="1534" dirty="0">
              <a:solidFill>
                <a:prstClr val="black"/>
              </a:solidFill>
              <a:latin typeface="Calibri" panose="020F0502020204030204"/>
              <a:ea typeface="游ゴシック" panose="020B0400000000000000" pitchFamily="34" charset="-128"/>
            </a:endParaRPr>
          </a:p>
        </p:txBody>
      </p:sp>
      <p:sp>
        <p:nvSpPr>
          <p:cNvPr id="140" name="Oval Callout 139"/>
          <p:cNvSpPr/>
          <p:nvPr/>
        </p:nvSpPr>
        <p:spPr bwMode="auto">
          <a:xfrm>
            <a:off x="4096045" y="2163698"/>
            <a:ext cx="1217957" cy="399997"/>
          </a:xfrm>
          <a:prstGeom prst="wedgeEllipseCallout">
            <a:avLst>
              <a:gd name="adj1" fmla="val 32772"/>
              <a:gd name="adj2" fmla="val 143131"/>
            </a:avLst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7791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93" b="1" kern="0" dirty="0">
                <a:solidFill>
                  <a:prstClr val="black"/>
                </a:solidFill>
                <a:latin typeface="Trebuchet MS" pitchFamily="34" charset="0"/>
                <a:ea typeface="HGPｺﾞｼｯｸM" pitchFamily="50" charset="-128"/>
              </a:rPr>
              <a:t>Skip Operation 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499533" y="4754312"/>
            <a:ext cx="2978634" cy="859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22041"/>
            <a:r>
              <a:rPr lang="en-US" sz="1662" dirty="0">
                <a:solidFill>
                  <a:prstClr val="black"/>
                </a:solidFill>
                <a:latin typeface="Calibri" panose="020F0502020204030204"/>
              </a:rPr>
              <a:t>Check sheet less system connect</a:t>
            </a:r>
          </a:p>
          <a:p>
            <a:pPr defTabSz="422041"/>
            <a:r>
              <a:rPr lang="en-US" sz="1662" dirty="0">
                <a:solidFill>
                  <a:prstClr val="black"/>
                </a:solidFill>
                <a:latin typeface="Calibri" panose="020F0502020204030204"/>
              </a:rPr>
              <a:t>Can not shipping</a:t>
            </a:r>
          </a:p>
          <a:p>
            <a:pPr defTabSz="422041"/>
            <a:r>
              <a:rPr lang="en-US" sz="1662" dirty="0">
                <a:solidFill>
                  <a:prstClr val="black"/>
                </a:solidFill>
                <a:latin typeface="Calibri" panose="020F0502020204030204"/>
              </a:rPr>
              <a:t>               </a:t>
            </a:r>
            <a:r>
              <a:rPr lang="en-US" sz="1662" dirty="0">
                <a:solidFill>
                  <a:srgbClr val="FF0000"/>
                </a:solidFill>
                <a:latin typeface="Calibri" panose="020F0502020204030204"/>
              </a:rPr>
              <a:t>if skip operation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832647" y="2982969"/>
            <a:ext cx="1301785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22041"/>
            <a:r>
              <a:rPr lang="en-US" sz="1662" dirty="0">
                <a:solidFill>
                  <a:srgbClr val="FF0000"/>
                </a:solidFill>
                <a:latin typeface="Calibri" panose="020F0502020204030204"/>
              </a:rPr>
              <a:t>=&gt; Alert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3473044" y="1658005"/>
            <a:ext cx="2958883" cy="2978576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22041">
              <a:defRPr/>
            </a:pPr>
            <a:endParaRPr lang="en-US" sz="1662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3473043" y="4694279"/>
            <a:ext cx="2958884" cy="1091122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22041">
              <a:defRPr/>
            </a:pPr>
            <a:endParaRPr lang="en-US" sz="1662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567550" y="1537040"/>
            <a:ext cx="1296400" cy="322887"/>
          </a:xfrm>
          <a:prstGeom prst="rect">
            <a:avLst/>
          </a:prstGeom>
          <a:solidFill>
            <a:srgbClr val="ED7D31">
              <a:alpha val="50000"/>
            </a:srgbClr>
          </a:solidFill>
          <a:ln>
            <a:noFill/>
          </a:ln>
          <a:effectLst/>
        </p:spPr>
        <p:txBody>
          <a:bodyPr wrap="none" lIns="66462" tIns="33231" rIns="66462" bIns="33231" rtlCol="0">
            <a:spAutoFit/>
          </a:bodyPr>
          <a:lstStyle/>
          <a:p>
            <a:pPr marL="263776" indent="-263776" defTabSz="422041">
              <a:buFont typeface="Wingdings" panose="05000000000000000000" pitchFamily="2" charset="2"/>
              <a:buChar char="q"/>
              <a:defRPr/>
            </a:pPr>
            <a:r>
              <a:rPr lang="en-US" sz="1662" kern="0" dirty="0">
                <a:solidFill>
                  <a:srgbClr val="0000FF"/>
                </a:solidFill>
                <a:latin typeface="Calibri" panose="020F0502020204030204"/>
              </a:rPr>
              <a:t>Utilize for 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509294" y="1940638"/>
            <a:ext cx="2658557" cy="1136378"/>
          </a:xfrm>
          <a:prstGeom prst="rect">
            <a:avLst/>
          </a:prstGeom>
          <a:noFill/>
        </p:spPr>
        <p:txBody>
          <a:bodyPr wrap="square" lIns="33231" tIns="66462" rIns="0" rtlCol="0">
            <a:spAutoFit/>
          </a:bodyPr>
          <a:lstStyle/>
          <a:p>
            <a:pPr marL="263776" indent="-263776" defTabSz="422041">
              <a:buFont typeface="Wingdings" panose="05000000000000000000" pitchFamily="2" charset="2"/>
              <a:buChar char="Ø"/>
            </a:pPr>
            <a:r>
              <a:rPr lang="en-US" sz="1662" dirty="0" smtClean="0">
                <a:solidFill>
                  <a:prstClr val="black"/>
                </a:solidFill>
                <a:latin typeface="Calibri" panose="020F0502020204030204"/>
              </a:rPr>
              <a:t>Critical </a:t>
            </a:r>
            <a:r>
              <a:rPr lang="en-US" sz="1662" dirty="0">
                <a:solidFill>
                  <a:prstClr val="black"/>
                </a:solidFill>
                <a:latin typeface="Calibri" panose="020F0502020204030204"/>
              </a:rPr>
              <a:t>problem [Function]</a:t>
            </a:r>
          </a:p>
          <a:p>
            <a:pPr defTabSz="422041"/>
            <a:r>
              <a:rPr lang="en-US" sz="1662" dirty="0">
                <a:solidFill>
                  <a:prstClr val="black"/>
                </a:solidFill>
                <a:latin typeface="Calibri" panose="020F0502020204030204"/>
              </a:rPr>
              <a:t>    Oil – </a:t>
            </a:r>
            <a:r>
              <a:rPr lang="en-US" sz="1662" dirty="0" smtClean="0">
                <a:solidFill>
                  <a:prstClr val="black"/>
                </a:solidFill>
                <a:latin typeface="Calibri" panose="020F0502020204030204"/>
              </a:rPr>
              <a:t>Ink</a:t>
            </a:r>
            <a:endParaRPr lang="en-US" sz="1662" dirty="0">
              <a:solidFill>
                <a:prstClr val="black"/>
              </a:solidFill>
              <a:latin typeface="Calibri" panose="020F0502020204030204"/>
            </a:endParaRPr>
          </a:p>
          <a:p>
            <a:pPr marL="263776" indent="-263776" defTabSz="422041">
              <a:buFont typeface="Wingdings" panose="05000000000000000000" pitchFamily="2" charset="2"/>
              <a:buChar char="Ø"/>
            </a:pPr>
            <a:r>
              <a:rPr lang="en-US" sz="1662" dirty="0">
                <a:solidFill>
                  <a:prstClr val="black"/>
                </a:solidFill>
                <a:latin typeface="Calibri" panose="020F0502020204030204"/>
              </a:rPr>
              <a:t>New comer  </a:t>
            </a:r>
          </a:p>
          <a:p>
            <a:pPr marL="263776" indent="-263776" defTabSz="422041">
              <a:buFont typeface="Wingdings" panose="05000000000000000000" pitchFamily="2" charset="2"/>
              <a:buChar char="Ø"/>
            </a:pPr>
            <a:endParaRPr lang="en-US" sz="166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491494" y="3621821"/>
            <a:ext cx="2658557" cy="369053"/>
          </a:xfrm>
          <a:prstGeom prst="rect">
            <a:avLst/>
          </a:prstGeom>
          <a:noFill/>
        </p:spPr>
        <p:txBody>
          <a:bodyPr wrap="square" lIns="33231" tIns="66462" rIns="0" rtlCol="0">
            <a:spAutoFit/>
          </a:bodyPr>
          <a:lstStyle/>
          <a:p>
            <a:pPr marL="263776" indent="-263776" defTabSz="422041">
              <a:buFont typeface="Wingdings" panose="05000000000000000000" pitchFamily="2" charset="2"/>
              <a:buChar char="Ø"/>
            </a:pPr>
            <a:r>
              <a:rPr lang="en-US" sz="1662" dirty="0">
                <a:solidFill>
                  <a:prstClr val="black"/>
                </a:solidFill>
                <a:latin typeface="Calibri" panose="020F0502020204030204"/>
              </a:rPr>
              <a:t>No Rework / Recheck .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6547369" y="3194002"/>
            <a:ext cx="1155335" cy="322887"/>
          </a:xfrm>
          <a:prstGeom prst="rect">
            <a:avLst/>
          </a:prstGeom>
          <a:solidFill>
            <a:srgbClr val="ED7D31">
              <a:alpha val="50000"/>
            </a:srgbClr>
          </a:solidFill>
          <a:ln>
            <a:noFill/>
          </a:ln>
          <a:effectLst/>
        </p:spPr>
        <p:txBody>
          <a:bodyPr wrap="none" lIns="66462" tIns="33231" rIns="66462" bIns="33231" rtlCol="0">
            <a:spAutoFit/>
          </a:bodyPr>
          <a:lstStyle/>
          <a:p>
            <a:pPr marL="263776" indent="-263776" defTabSz="422041">
              <a:buFont typeface="Wingdings" panose="05000000000000000000" pitchFamily="2" charset="2"/>
              <a:buChar char="q"/>
              <a:defRPr/>
            </a:pPr>
            <a:r>
              <a:rPr lang="en-US" sz="1662" kern="0" dirty="0">
                <a:solidFill>
                  <a:srgbClr val="0000FF"/>
                </a:solidFill>
                <a:latin typeface="Calibri" panose="020F0502020204030204"/>
              </a:rPr>
              <a:t>Effective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78420" y="156247"/>
            <a:ext cx="633087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50" b="1" dirty="0" smtClean="0">
                <a:solidFill>
                  <a:srgbClr val="0000FF"/>
                </a:solidFill>
              </a:rPr>
              <a:t>PREVENT SKIP OPERATION</a:t>
            </a:r>
            <a:endParaRPr lang="en-US" sz="3150" b="1" dirty="0">
              <a:solidFill>
                <a:srgbClr val="0000FF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670162" y="781490"/>
            <a:ext cx="400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Mincho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MS PMincho"/>
                <a:cs typeface="+mn-cs"/>
              </a:rPr>
              <a:t>Target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Mincho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Mincho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Mincho"/>
                <a:cs typeface="+mn-cs"/>
              </a:rPr>
              <a:t> To achieve Line balance &gt; 95 %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Minch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19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380" y="114939"/>
            <a:ext cx="6521450" cy="364984"/>
          </a:xfrm>
        </p:spPr>
        <p:txBody>
          <a:bodyPr>
            <a:normAutofit fontScale="90000"/>
          </a:bodyPr>
          <a:lstStyle/>
          <a:p>
            <a:r>
              <a:rPr lang="en-US" sz="2585" b="1" dirty="0">
                <a:solidFill>
                  <a:srgbClr val="0000FF"/>
                </a:solidFill>
                <a:latin typeface="+mn-lt"/>
              </a:rPr>
              <a:t>FINAL SMART CELL IMAGE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P</a:t>
            </a:r>
            <a:fld id="{84152C75-3D46-4F51-81A7-AA8CB33782F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12783" y="711371"/>
            <a:ext cx="9020910" cy="3220515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22041">
              <a:defRPr/>
            </a:pPr>
            <a:endParaRPr lang="en-US" sz="1662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5" t="19147" r="11943"/>
          <a:stretch/>
        </p:blipFill>
        <p:spPr>
          <a:xfrm>
            <a:off x="5891555" y="4034366"/>
            <a:ext cx="3159239" cy="1372960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>
            <a:off x="8656262" y="1510713"/>
            <a:ext cx="0" cy="2591354"/>
          </a:xfrm>
          <a:prstGeom prst="straightConnector1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687770" y="5739808"/>
            <a:ext cx="4850880" cy="348109"/>
          </a:xfrm>
          <a:prstGeom prst="rect">
            <a:avLst/>
          </a:prstGeom>
          <a:gradFill rotWithShape="0">
            <a:gsLst>
              <a:gs pos="20000">
                <a:srgbClr val="CCFFFF"/>
              </a:gs>
              <a:gs pos="50000">
                <a:srgbClr val="FFFFFF"/>
              </a:gs>
              <a:gs pos="80000">
                <a:srgbClr val="CCFFFF"/>
              </a:gs>
            </a:gsLst>
            <a:lin ang="5400000" scaled="1"/>
          </a:gradFill>
          <a:ln w="2540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</p:spPr>
        <p:txBody>
          <a:bodyPr wrap="square" anchor="ctr" anchorCtr="0">
            <a:spAutoFit/>
          </a:bodyPr>
          <a:lstStyle/>
          <a:p>
            <a:pPr algn="ctr" defTabSz="422041">
              <a:spcBef>
                <a:spcPts val="1108"/>
              </a:spcBef>
              <a:defRPr/>
            </a:pPr>
            <a:r>
              <a:rPr lang="en-US" altLang="ja-JP" sz="1662" b="1" kern="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  <a:cs typeface="Times New Roman" pitchFamily="18" charset="0"/>
              </a:rPr>
              <a:t>Complete</a:t>
            </a:r>
            <a:r>
              <a:rPr lang="en-US" altLang="ja-JP" sz="1662" b="1" kern="0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34" charset="-128"/>
                <a:cs typeface="Times New Roman" pitchFamily="18" charset="0"/>
              </a:rPr>
              <a:t> Auto Data Trend Management </a:t>
            </a:r>
            <a:r>
              <a:rPr lang="en-US" altLang="ja-JP" sz="1662" b="1" kern="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  <a:cs typeface="Times New Roman" pitchFamily="18" charset="0"/>
              </a:rPr>
              <a:t>Program</a:t>
            </a:r>
            <a:endParaRPr lang="en-US" sz="1662" b="1" kern="0" dirty="0">
              <a:solidFill>
                <a:prstClr val="black"/>
              </a:solidFill>
              <a:latin typeface="Calibri" panose="020F0502020204030204"/>
              <a:cs typeface="Times New Roman" pitchFamily="18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6664015" y="5432027"/>
            <a:ext cx="1789739" cy="292730"/>
          </a:xfrm>
          <a:prstGeom prst="rect">
            <a:avLst/>
          </a:prstGeom>
          <a:noFill/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 defTabSz="422041"/>
            <a:r>
              <a:rPr lang="en-US" sz="1477" b="1" dirty="0">
                <a:solidFill>
                  <a:prstClr val="black"/>
                </a:solidFill>
                <a:latin typeface="Calibri" panose="020F0502020204030204"/>
                <a:cs typeface="Times New Roman" pitchFamily="18" charset="0"/>
              </a:rPr>
              <a:t>Auto analysis</a:t>
            </a: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3252236" y="5406575"/>
            <a:ext cx="1754250" cy="292730"/>
          </a:xfrm>
          <a:prstGeom prst="rect">
            <a:avLst/>
          </a:prstGeom>
          <a:noFill/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 defTabSz="422041"/>
            <a:r>
              <a:rPr lang="en-US" sz="1477" b="1" dirty="0">
                <a:solidFill>
                  <a:prstClr val="black"/>
                </a:solidFill>
                <a:latin typeface="Calibri" panose="020F0502020204030204"/>
                <a:cs typeface="Times New Roman" pitchFamily="18" charset="0"/>
              </a:rPr>
              <a:t>Auto warning</a:t>
            </a: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526431" y="5418263"/>
            <a:ext cx="1306218" cy="292730"/>
          </a:xfrm>
          <a:prstGeom prst="rect">
            <a:avLst/>
          </a:prstGeom>
          <a:noFill/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 defTabSz="422041"/>
            <a:r>
              <a:rPr lang="en-US" sz="1477" b="1" dirty="0">
                <a:solidFill>
                  <a:prstClr val="black"/>
                </a:solidFill>
                <a:latin typeface="Calibri" panose="020F0502020204030204"/>
                <a:cs typeface="Times New Roman" pitchFamily="18" charset="0"/>
              </a:rPr>
              <a:t>Action</a:t>
            </a:r>
          </a:p>
        </p:txBody>
      </p:sp>
      <p:sp>
        <p:nvSpPr>
          <p:cNvPr id="74" name="Right Arrow 73"/>
          <p:cNvSpPr/>
          <p:nvPr/>
        </p:nvSpPr>
        <p:spPr>
          <a:xfrm flipH="1">
            <a:off x="5215490" y="4569898"/>
            <a:ext cx="532279" cy="410167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22041">
              <a:defRPr/>
            </a:pPr>
            <a:endParaRPr lang="en-US" sz="1662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5" name="Picture 74" descr="\\cqv-filesv\TRANSFER\18092017\LBP Manuf Div2\LBP-ASSY1\images1O7LDY96.jpg"/>
          <p:cNvPicPr>
            <a:picLocks noChangeAspect="1" noChangeArrowheads="1"/>
          </p:cNvPicPr>
          <p:nvPr/>
        </p:nvPicPr>
        <p:blipFill rotWithShape="1">
          <a:blip r:embed="rId4" cstate="print"/>
          <a:srcRect l="15833" t="9829" r="5629" b="6101"/>
          <a:stretch/>
        </p:blipFill>
        <p:spPr bwMode="auto">
          <a:xfrm>
            <a:off x="3215574" y="4133353"/>
            <a:ext cx="1827899" cy="1323541"/>
          </a:xfrm>
          <a:prstGeom prst="roundRect">
            <a:avLst/>
          </a:prstGeom>
          <a:noFill/>
        </p:spPr>
      </p:pic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4602" y="1362302"/>
            <a:ext cx="7907843" cy="1307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" name="Picture 76" descr="C:\Documents and Settings\j027309\Application Data\Microsoft\Media Catalog\Downloaded Clips\clab\j0428945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79539" y="1929001"/>
            <a:ext cx="508231" cy="3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77" descr="C:\Documents and Settings\j027309\Application Data\Microsoft\Media Catalog\Downloaded Clips\clab\j0428945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09678" y="2432559"/>
            <a:ext cx="508231" cy="3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78" descr="C:\Documents and Settings\j027309\Application Data\Microsoft\Media Catalog\Downloaded Clips\clab\j0428945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42136" y="2365953"/>
            <a:ext cx="508231" cy="3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79" descr="C:\Documents and Settings\j027309\Application Data\Microsoft\Media Catalog\Downloaded Clips\clab\j0428945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41618" y="1772323"/>
            <a:ext cx="508231" cy="3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80" descr="C:\Documents and Settings\j027309\Application Data\Microsoft\Media Catalog\Downloaded Clips\clab\j0428945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22219" y="1772323"/>
            <a:ext cx="508231" cy="3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81" descr="C:\Documents and Settings\j027309\Application Data\Microsoft\Media Catalog\Downloaded Clips\clab\j0428945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83062" y="2409625"/>
            <a:ext cx="508231" cy="3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3824818" y="765601"/>
            <a:ext cx="1094646" cy="170496"/>
          </a:xfrm>
          <a:prstGeom prst="rect">
            <a:avLst/>
          </a:prstGeom>
          <a:solidFill>
            <a:srgbClr val="0000FF"/>
          </a:solidFill>
          <a:ln w="12700" algn="ctr">
            <a:solidFill>
              <a:sysClr val="windowText" lastClr="000000"/>
            </a:solidFill>
            <a:round/>
            <a:headEnd/>
            <a:tailEnd/>
          </a:ln>
        </p:spPr>
        <p:txBody>
          <a:bodyPr wrap="square" lIns="25322" tIns="0" rIns="25322" bIns="0" anchor="ctr">
            <a:spAutoFit/>
          </a:bodyPr>
          <a:lstStyle/>
          <a:p>
            <a:pPr algn="ctr" defTabSz="422041">
              <a:defRPr/>
            </a:pPr>
            <a:r>
              <a:rPr lang="en-US" altLang="ja-JP" sz="1108" b="1" kern="0" dirty="0">
                <a:solidFill>
                  <a:schemeClr val="bg1"/>
                </a:solidFill>
                <a:latin typeface="Calibri" panose="020F0502020204030204"/>
                <a:ea typeface="游ゴシック" panose="020B0400000000000000" pitchFamily="34" charset="-128"/>
                <a:cs typeface="Times New Roman" pitchFamily="18" charset="0"/>
              </a:rPr>
              <a:t>Checker system </a:t>
            </a:r>
            <a:endParaRPr lang="en-US" sz="1108" b="1" kern="0" dirty="0">
              <a:solidFill>
                <a:schemeClr val="bg1"/>
              </a:solidFill>
              <a:latin typeface="Calibri" panose="020F0502020204030204"/>
              <a:cs typeface="Times New Roman" pitchFamily="18" charset="0"/>
            </a:endParaRPr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2404605" y="763272"/>
            <a:ext cx="1311353" cy="170496"/>
          </a:xfrm>
          <a:prstGeom prst="rect">
            <a:avLst/>
          </a:prstGeom>
          <a:solidFill>
            <a:sysClr val="window" lastClr="FFFFFF"/>
          </a:solidFill>
          <a:ln w="12700" algn="ctr">
            <a:solidFill>
              <a:sysClr val="windowText" lastClr="000000"/>
            </a:solidFill>
            <a:round/>
            <a:headEnd/>
            <a:tailEnd/>
          </a:ln>
        </p:spPr>
        <p:txBody>
          <a:bodyPr wrap="square" lIns="25322" tIns="0" rIns="25322" bIns="0" anchor="ctr">
            <a:spAutoFit/>
          </a:bodyPr>
          <a:lstStyle/>
          <a:p>
            <a:pPr algn="ctr" defTabSz="422041">
              <a:defRPr/>
            </a:pPr>
            <a:r>
              <a:rPr lang="en-US" sz="1108" b="1" kern="0" dirty="0">
                <a:solidFill>
                  <a:prstClr val="black"/>
                </a:solidFill>
                <a:latin typeface="Calibri" panose="020F0502020204030204"/>
                <a:cs typeface="Times New Roman" pitchFamily="18" charset="0"/>
              </a:rPr>
              <a:t>Grease amount Alert</a:t>
            </a: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5001319" y="791868"/>
            <a:ext cx="1799667" cy="326693"/>
          </a:xfrm>
          <a:prstGeom prst="rect">
            <a:avLst/>
          </a:prstGeom>
          <a:solidFill>
            <a:srgbClr val="0000FF"/>
          </a:solidFill>
          <a:ln w="12700" algn="ctr">
            <a:solidFill>
              <a:sysClr val="windowText" lastClr="000000"/>
            </a:solidFill>
            <a:round/>
            <a:headEnd/>
            <a:tailEnd/>
          </a:ln>
        </p:spPr>
        <p:txBody>
          <a:bodyPr wrap="square" lIns="25322" tIns="0" rIns="25322" bIns="0" anchor="ctr">
            <a:spAutoFit/>
          </a:bodyPr>
          <a:lstStyle/>
          <a:p>
            <a:pPr algn="ctr" defTabSz="422041">
              <a:defRPr/>
            </a:pPr>
            <a:r>
              <a:rPr lang="en-US" sz="1108" b="1" kern="0" dirty="0">
                <a:solidFill>
                  <a:schemeClr val="bg1"/>
                </a:solidFill>
                <a:latin typeface="Calibri" panose="020F0502020204030204"/>
                <a:cs typeface="Times New Roman" pitchFamily="18" charset="0"/>
              </a:rPr>
              <a:t>Changing point control</a:t>
            </a:r>
          </a:p>
          <a:p>
            <a:pPr algn="ctr" defTabSz="422041">
              <a:defRPr/>
            </a:pPr>
            <a:r>
              <a:rPr lang="en-US" sz="1015" kern="0" dirty="0">
                <a:solidFill>
                  <a:schemeClr val="bg1"/>
                </a:solidFill>
                <a:latin typeface="Calibri" panose="020F0502020204030204"/>
                <a:cs typeface="Times New Roman" pitchFamily="18" charset="0"/>
              </a:rPr>
              <a:t>(Destination- Part ) </a:t>
            </a: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308061" y="785555"/>
            <a:ext cx="977675" cy="17049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25322" tIns="0" rIns="25322" bIns="0" anchor="ctr">
            <a:spAutoFit/>
          </a:bodyPr>
          <a:lstStyle/>
          <a:p>
            <a:pPr algn="ctr" defTabSz="422041">
              <a:defRPr/>
            </a:pPr>
            <a:r>
              <a:rPr lang="en-US" sz="1108" b="1" kern="0" dirty="0">
                <a:latin typeface="Calibri" panose="020F0502020204030204"/>
                <a:cs typeface="Times New Roman" pitchFamily="18" charset="0"/>
              </a:rPr>
              <a:t>PM check sheet</a:t>
            </a:r>
          </a:p>
        </p:txBody>
      </p: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8220554" y="1341058"/>
            <a:ext cx="843023" cy="170496"/>
          </a:xfrm>
          <a:prstGeom prst="rect">
            <a:avLst/>
          </a:prstGeom>
          <a:solidFill>
            <a:srgbClr val="0000FF"/>
          </a:solidFill>
          <a:ln w="12700" algn="ctr">
            <a:solidFill>
              <a:sysClr val="windowText" lastClr="000000"/>
            </a:solidFill>
            <a:round/>
            <a:headEnd/>
            <a:tailEnd/>
          </a:ln>
        </p:spPr>
        <p:txBody>
          <a:bodyPr wrap="none" lIns="25322" tIns="0" rIns="25322" bIns="0" anchor="ctr">
            <a:spAutoFit/>
          </a:bodyPr>
          <a:lstStyle/>
          <a:p>
            <a:pPr algn="ctr" defTabSz="422041">
              <a:defRPr/>
            </a:pPr>
            <a:r>
              <a:rPr lang="en-US" sz="1108" b="1" kern="0" dirty="0">
                <a:solidFill>
                  <a:schemeClr val="bg1"/>
                </a:solidFill>
                <a:latin typeface="Calibri" panose="020F0502020204030204"/>
                <a:cs typeface="Times New Roman" pitchFamily="18" charset="0"/>
              </a:rPr>
              <a:t>Quality index</a:t>
            </a:r>
          </a:p>
        </p:txBody>
      </p:sp>
      <p:cxnSp>
        <p:nvCxnSpPr>
          <p:cNvPr id="88" name="Straight Connector 87"/>
          <p:cNvCxnSpPr/>
          <p:nvPr/>
        </p:nvCxnSpPr>
        <p:spPr>
          <a:xfrm>
            <a:off x="7456707" y="1939924"/>
            <a:ext cx="0" cy="649914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1425371" y="785554"/>
            <a:ext cx="851046" cy="170496"/>
          </a:xfrm>
          <a:prstGeom prst="rect">
            <a:avLst/>
          </a:prstGeom>
          <a:solidFill>
            <a:srgbClr val="0000FF"/>
          </a:solidFill>
          <a:ln w="12700" algn="ctr">
            <a:solidFill>
              <a:sysClr val="windowText" lastClr="000000"/>
            </a:solidFill>
            <a:round/>
            <a:headEnd/>
            <a:tailEnd/>
          </a:ln>
        </p:spPr>
        <p:txBody>
          <a:bodyPr wrap="square" lIns="25322" tIns="0" rIns="25322" bIns="0" anchor="ctr">
            <a:spAutoFit/>
          </a:bodyPr>
          <a:lstStyle/>
          <a:p>
            <a:pPr algn="ctr" defTabSz="422041">
              <a:defRPr/>
            </a:pPr>
            <a:r>
              <a:rPr lang="en-US" sz="1108" b="1" kern="0" dirty="0">
                <a:solidFill>
                  <a:schemeClr val="bg1"/>
                </a:solidFill>
                <a:latin typeface="Calibri" panose="020F0502020204030204"/>
                <a:cs typeface="Times New Roman" pitchFamily="18" charset="0"/>
              </a:rPr>
              <a:t>ESD  check</a:t>
            </a: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8190488" y="1922229"/>
            <a:ext cx="905036" cy="170496"/>
          </a:xfrm>
          <a:prstGeom prst="rect">
            <a:avLst/>
          </a:prstGeom>
          <a:solidFill>
            <a:srgbClr val="0000FF"/>
          </a:solidFill>
          <a:ln w="12700" algn="ctr">
            <a:solidFill>
              <a:sysClr val="windowText" lastClr="000000"/>
            </a:solidFill>
            <a:round/>
            <a:headEnd/>
            <a:tailEnd/>
          </a:ln>
        </p:spPr>
        <p:txBody>
          <a:bodyPr wrap="square" lIns="25322" tIns="0" rIns="25322" bIns="0" anchor="ctr">
            <a:spAutoFit/>
          </a:bodyPr>
          <a:lstStyle/>
          <a:p>
            <a:pPr algn="ctr" defTabSz="422041">
              <a:defRPr/>
            </a:pPr>
            <a:r>
              <a:rPr lang="en-US" sz="1108" b="1" kern="0" dirty="0">
                <a:solidFill>
                  <a:schemeClr val="bg1"/>
                </a:solidFill>
                <a:latin typeface="Calibri" panose="020F0502020204030204"/>
                <a:cs typeface="Times New Roman" pitchFamily="18" charset="0"/>
              </a:rPr>
              <a:t>TSS system</a:t>
            </a: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681018" y="3500498"/>
            <a:ext cx="1881337" cy="34099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5322" tIns="0" rIns="25322" bIns="0" anchor="ctr">
            <a:spAutoFit/>
          </a:bodyPr>
          <a:lstStyle/>
          <a:p>
            <a:pPr algn="ctr" defTabSz="422041">
              <a:defRPr/>
            </a:pPr>
            <a:r>
              <a:rPr lang="en-US" sz="1108" b="1" kern="0" dirty="0">
                <a:solidFill>
                  <a:schemeClr val="tx1"/>
                </a:solidFill>
                <a:latin typeface="Calibri" panose="020F0502020204030204"/>
                <a:cs typeface="Times New Roman" pitchFamily="18" charset="0"/>
              </a:rPr>
              <a:t>Prevent Skip / Forgot Operation [ RFID – Camera ] </a:t>
            </a:r>
          </a:p>
        </p:txBody>
      </p: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8183492" y="2503400"/>
            <a:ext cx="912033" cy="17049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5322" tIns="0" rIns="25322" bIns="0" anchor="ctr">
            <a:spAutoFit/>
          </a:bodyPr>
          <a:lstStyle/>
          <a:p>
            <a:pPr algn="ctr" defTabSz="422041">
              <a:defRPr/>
            </a:pPr>
            <a:r>
              <a:rPr lang="en-US" sz="1108" b="1" kern="0" dirty="0">
                <a:solidFill>
                  <a:schemeClr val="tx1"/>
                </a:solidFill>
                <a:latin typeface="Calibri" panose="020F0502020204030204"/>
                <a:cs typeface="Times New Roman" pitchFamily="18" charset="0"/>
              </a:rPr>
              <a:t>ECO system</a:t>
            </a:r>
          </a:p>
        </p:txBody>
      </p:sp>
      <p:sp>
        <p:nvSpPr>
          <p:cNvPr id="93" name="Rectangle 92"/>
          <p:cNvSpPr>
            <a:spLocks noChangeArrowheads="1"/>
          </p:cNvSpPr>
          <p:nvPr/>
        </p:nvSpPr>
        <p:spPr bwMode="auto">
          <a:xfrm>
            <a:off x="5183711" y="3608720"/>
            <a:ext cx="1154006" cy="170496"/>
          </a:xfrm>
          <a:prstGeom prst="rect">
            <a:avLst/>
          </a:prstGeom>
          <a:solidFill>
            <a:sysClr val="window" lastClr="FFFFFF"/>
          </a:solidFill>
          <a:ln w="12700" algn="ctr">
            <a:solidFill>
              <a:sysClr val="windowText" lastClr="000000"/>
            </a:solidFill>
            <a:round/>
            <a:headEnd/>
            <a:tailEnd/>
          </a:ln>
        </p:spPr>
        <p:txBody>
          <a:bodyPr wrap="none" lIns="25322" tIns="0" rIns="25322" bIns="0" anchor="ctr">
            <a:spAutoFit/>
          </a:bodyPr>
          <a:lstStyle/>
          <a:p>
            <a:pPr algn="ctr" defTabSz="422041">
              <a:defRPr/>
            </a:pPr>
            <a:r>
              <a:rPr lang="en-US" sz="1108" b="1" kern="0" dirty="0">
                <a:solidFill>
                  <a:prstClr val="black"/>
                </a:solidFill>
                <a:latin typeface="Calibri" panose="020F0502020204030204"/>
                <a:cs typeface="Times New Roman" pitchFamily="18" charset="0"/>
              </a:rPr>
              <a:t>“Lot – No.” system</a:t>
            </a:r>
          </a:p>
        </p:txBody>
      </p:sp>
      <p:sp>
        <p:nvSpPr>
          <p:cNvPr id="94" name="Rectangle 93"/>
          <p:cNvSpPr/>
          <p:nvPr/>
        </p:nvSpPr>
        <p:spPr>
          <a:xfrm>
            <a:off x="597521" y="958701"/>
            <a:ext cx="373820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22041"/>
            <a:r>
              <a:rPr lang="ja-JP" altLang="en-US" sz="1477" b="1" dirty="0">
                <a:solidFill>
                  <a:prstClr val="black"/>
                </a:solidFill>
                <a:latin typeface="Calibri" panose="020F0502020204030204" pitchFamily="34" charset="0"/>
                <a:ea typeface="游ゴシック" panose="020B0400000000000000" pitchFamily="34" charset="-128"/>
                <a:cs typeface="Calibri" panose="020F0502020204030204" pitchFamily="34" charset="0"/>
              </a:rPr>
              <a:t>⑧</a:t>
            </a:r>
            <a:endParaRPr lang="en-US" sz="1477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5" name="Rectangle 94"/>
          <p:cNvSpPr>
            <a:spLocks noChangeArrowheads="1"/>
          </p:cNvSpPr>
          <p:nvPr/>
        </p:nvSpPr>
        <p:spPr bwMode="auto">
          <a:xfrm>
            <a:off x="1992267" y="3040946"/>
            <a:ext cx="1275154" cy="170496"/>
          </a:xfrm>
          <a:prstGeom prst="rect">
            <a:avLst/>
          </a:prstGeom>
          <a:solidFill>
            <a:srgbClr val="0000FF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5322" tIns="0" rIns="25322" bIns="0" anchor="ctr">
            <a:spAutoFit/>
          </a:bodyPr>
          <a:lstStyle/>
          <a:p>
            <a:pPr algn="ctr" defTabSz="422041">
              <a:defRPr/>
            </a:pPr>
            <a:r>
              <a:rPr lang="en-US" sz="1108" b="1" kern="0" dirty="0">
                <a:solidFill>
                  <a:schemeClr val="bg1"/>
                </a:solidFill>
                <a:latin typeface="Calibri" panose="020F0502020204030204"/>
                <a:cs typeface="Times New Roman" pitchFamily="18" charset="0"/>
              </a:rPr>
              <a:t>QAFC- X-R Bar Alert 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551212" y="3229681"/>
            <a:ext cx="373820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22041"/>
            <a:r>
              <a:rPr lang="ja-JP" altLang="en-US" sz="1477" b="1" dirty="0">
                <a:solidFill>
                  <a:prstClr val="black"/>
                </a:solidFill>
                <a:latin typeface="Calibri" panose="020F0502020204030204" pitchFamily="34" charset="0"/>
                <a:ea typeface="游ゴシック" panose="020B0400000000000000" pitchFamily="34" charset="-128"/>
                <a:cs typeface="Calibri" panose="020F0502020204030204" pitchFamily="34" charset="0"/>
              </a:rPr>
              <a:t>⑤</a:t>
            </a:r>
            <a:endParaRPr lang="en-US" sz="1477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8249934" y="2713294"/>
            <a:ext cx="373820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22041"/>
            <a:r>
              <a:rPr lang="ja-JP" altLang="en-US" sz="1477" b="1" dirty="0">
                <a:solidFill>
                  <a:prstClr val="black"/>
                </a:solidFill>
                <a:latin typeface="Calibri" panose="020F0502020204030204" pitchFamily="34" charset="0"/>
                <a:ea typeface="游ゴシック" panose="020B0400000000000000" pitchFamily="34" charset="-128"/>
                <a:cs typeface="Calibri" panose="020F0502020204030204" pitchFamily="34" charset="0"/>
              </a:rPr>
              <a:t>⑨</a:t>
            </a:r>
            <a:endParaRPr lang="en-US" sz="1477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420127" y="3219447"/>
            <a:ext cx="373820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22041"/>
            <a:r>
              <a:rPr lang="ja-JP" altLang="en-US" sz="1477" b="1" dirty="0">
                <a:solidFill>
                  <a:prstClr val="black"/>
                </a:solidFill>
                <a:latin typeface="Calibri" panose="020F0502020204030204" pitchFamily="34" charset="0"/>
                <a:ea typeface="游ゴシック" panose="020B0400000000000000" pitchFamily="34" charset="-128"/>
                <a:cs typeface="Calibri" panose="020F0502020204030204" pitchFamily="34" charset="0"/>
              </a:rPr>
              <a:t>④</a:t>
            </a:r>
            <a:endParaRPr lang="en-US" sz="1477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9" name="Rectangle 38"/>
          <p:cNvSpPr>
            <a:spLocks noChangeArrowheads="1"/>
          </p:cNvSpPr>
          <p:nvPr/>
        </p:nvSpPr>
        <p:spPr bwMode="auto">
          <a:xfrm>
            <a:off x="3809535" y="2846887"/>
            <a:ext cx="1604997" cy="170496"/>
          </a:xfrm>
          <a:prstGeom prst="rect">
            <a:avLst/>
          </a:prstGeom>
          <a:noFill/>
          <a:ln w="12700" algn="ctr">
            <a:solidFill>
              <a:sysClr val="windowText" lastClr="000000"/>
            </a:solidFill>
            <a:round/>
            <a:headEnd/>
            <a:tailEnd/>
          </a:ln>
        </p:spPr>
        <p:txBody>
          <a:bodyPr wrap="square" lIns="25322" tIns="0" rIns="25322" bIns="0" anchor="ctr">
            <a:spAutoFit/>
          </a:bodyPr>
          <a:lstStyle/>
          <a:p>
            <a:pPr algn="ctr" defTabSz="422041">
              <a:defRPr/>
            </a:pPr>
            <a:r>
              <a:rPr lang="en-US" altLang="ja-JP" sz="1108" b="1" kern="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  <a:cs typeface="Times New Roman" pitchFamily="18" charset="0"/>
              </a:rPr>
              <a:t>EOS – Label – LED check </a:t>
            </a:r>
            <a:endParaRPr lang="en-US" sz="1108" b="1" kern="0" dirty="0">
              <a:solidFill>
                <a:prstClr val="black"/>
              </a:solidFill>
              <a:latin typeface="Calibri" panose="020F0502020204030204"/>
              <a:cs typeface="Times New Roman" pitchFamily="18" charset="0"/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796892" y="1229391"/>
            <a:ext cx="0" cy="1421065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1" name="Straight Connector 100"/>
          <p:cNvCxnSpPr/>
          <p:nvPr/>
        </p:nvCxnSpPr>
        <p:spPr>
          <a:xfrm flipH="1">
            <a:off x="805197" y="1970768"/>
            <a:ext cx="6671833" cy="5931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2" name="Straight Connector 101"/>
          <p:cNvCxnSpPr/>
          <p:nvPr/>
        </p:nvCxnSpPr>
        <p:spPr>
          <a:xfrm>
            <a:off x="2621168" y="1988423"/>
            <a:ext cx="0" cy="830769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" name="Straight Connector 102"/>
          <p:cNvCxnSpPr/>
          <p:nvPr/>
        </p:nvCxnSpPr>
        <p:spPr>
          <a:xfrm>
            <a:off x="4689604" y="1970767"/>
            <a:ext cx="0" cy="86400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4" name="Straight Connector 103"/>
          <p:cNvCxnSpPr/>
          <p:nvPr/>
        </p:nvCxnSpPr>
        <p:spPr>
          <a:xfrm>
            <a:off x="1897905" y="973273"/>
            <a:ext cx="0" cy="996923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5" name="Straight Connector 104"/>
          <p:cNvCxnSpPr/>
          <p:nvPr/>
        </p:nvCxnSpPr>
        <p:spPr>
          <a:xfrm>
            <a:off x="5772846" y="1118273"/>
            <a:ext cx="0" cy="830769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6" name="Straight Connector 105"/>
          <p:cNvCxnSpPr/>
          <p:nvPr/>
        </p:nvCxnSpPr>
        <p:spPr>
          <a:xfrm flipH="1">
            <a:off x="1573038" y="1970768"/>
            <a:ext cx="0" cy="1262769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7" name="Straight Connector 106"/>
          <p:cNvCxnSpPr/>
          <p:nvPr/>
        </p:nvCxnSpPr>
        <p:spPr>
          <a:xfrm>
            <a:off x="3725661" y="1948791"/>
            <a:ext cx="0" cy="129600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8" name="Elbow Connector 107"/>
          <p:cNvCxnSpPr>
            <a:endCxn id="93" idx="0"/>
          </p:cNvCxnSpPr>
          <p:nvPr/>
        </p:nvCxnSpPr>
        <p:spPr>
          <a:xfrm rot="16200000" flipH="1">
            <a:off x="4840972" y="2688994"/>
            <a:ext cx="1534873" cy="304613"/>
          </a:xfrm>
          <a:prstGeom prst="bentConnector3">
            <a:avLst>
              <a:gd name="adj1" fmla="val 61457"/>
            </a:avLst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9" name="Elbow Connector 108"/>
          <p:cNvCxnSpPr/>
          <p:nvPr/>
        </p:nvCxnSpPr>
        <p:spPr>
          <a:xfrm rot="16200000" flipH="1">
            <a:off x="6402546" y="2379215"/>
            <a:ext cx="1083250" cy="229060"/>
          </a:xfrm>
          <a:prstGeom prst="bentConnector2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10" name="Straight Arrow Connector 109"/>
          <p:cNvCxnSpPr/>
          <p:nvPr/>
        </p:nvCxnSpPr>
        <p:spPr>
          <a:xfrm flipV="1">
            <a:off x="7456707" y="1970196"/>
            <a:ext cx="705629" cy="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1" name="Straight Arrow Connector 110"/>
          <p:cNvCxnSpPr/>
          <p:nvPr/>
        </p:nvCxnSpPr>
        <p:spPr>
          <a:xfrm flipV="1">
            <a:off x="7462993" y="2583330"/>
            <a:ext cx="705629" cy="0"/>
          </a:xfrm>
          <a:prstGeom prst="straightConnector1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2" name="Right Arrow 111"/>
          <p:cNvSpPr/>
          <p:nvPr/>
        </p:nvSpPr>
        <p:spPr>
          <a:xfrm flipH="1">
            <a:off x="2372372" y="4569898"/>
            <a:ext cx="532279" cy="410167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22041">
              <a:defRPr/>
            </a:pPr>
            <a:endParaRPr lang="en-US" sz="1662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38" y="4142639"/>
            <a:ext cx="2094441" cy="1264686"/>
          </a:xfrm>
          <a:prstGeom prst="roundRect">
            <a:avLst/>
          </a:prstGeom>
          <a:noFill/>
        </p:spPr>
      </p:pic>
      <p:sp>
        <p:nvSpPr>
          <p:cNvPr id="114" name="Oval Callout 113"/>
          <p:cNvSpPr/>
          <p:nvPr/>
        </p:nvSpPr>
        <p:spPr>
          <a:xfrm>
            <a:off x="4308160" y="4153566"/>
            <a:ext cx="735314" cy="429252"/>
          </a:xfrm>
          <a:prstGeom prst="wedgeEllipseCallout">
            <a:avLst>
              <a:gd name="adj1" fmla="val -55831"/>
              <a:gd name="adj2" fmla="val 86259"/>
            </a:avLst>
          </a:prstGeom>
          <a:solidFill>
            <a:srgbClr val="FFFF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22041">
              <a:defRPr/>
            </a:pPr>
            <a:endParaRPr lang="en-US" sz="1662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318946" y="4169223"/>
            <a:ext cx="713742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2041"/>
            <a:r>
              <a:rPr lang="en-US" sz="1662" dirty="0">
                <a:solidFill>
                  <a:srgbClr val="FF0000"/>
                </a:solidFill>
                <a:latin typeface="Calibri" panose="020F0502020204030204"/>
              </a:rPr>
              <a:t>NG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45539" y="2806391"/>
            <a:ext cx="373820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22041"/>
            <a:r>
              <a:rPr lang="ja-JP" altLang="en-US" sz="1477" b="1" dirty="0">
                <a:solidFill>
                  <a:prstClr val="black"/>
                </a:solidFill>
                <a:latin typeface="Calibri" panose="020F0502020204030204" pitchFamily="34" charset="0"/>
                <a:ea typeface="游ゴシック" panose="020B0400000000000000" pitchFamily="34" charset="-128"/>
                <a:cs typeface="Calibri" panose="020F0502020204030204" pitchFamily="34" charset="0"/>
              </a:rPr>
              <a:t>⑥</a:t>
            </a:r>
            <a:endParaRPr lang="en-US" sz="1477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7275033" y="1254468"/>
            <a:ext cx="0" cy="685455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18" name="Rectangle 117"/>
          <p:cNvSpPr>
            <a:spLocks noChangeArrowheads="1"/>
          </p:cNvSpPr>
          <p:nvPr/>
        </p:nvSpPr>
        <p:spPr bwMode="auto">
          <a:xfrm>
            <a:off x="7365538" y="778159"/>
            <a:ext cx="1285451" cy="170496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25322" tIns="0" rIns="25322" bIns="0" anchor="ctr">
            <a:spAutoFit/>
          </a:bodyPr>
          <a:lstStyle/>
          <a:p>
            <a:pPr algn="ctr" defTabSz="422041">
              <a:defRPr/>
            </a:pPr>
            <a:r>
              <a:rPr lang="en-US" sz="1108" b="1" kern="0" dirty="0" smtClean="0">
                <a:solidFill>
                  <a:schemeClr val="tx1"/>
                </a:solidFill>
                <a:latin typeface="Calibri" panose="020F0502020204030204"/>
                <a:cs typeface="Times New Roman" pitchFamily="18" charset="0"/>
              </a:rPr>
              <a:t>Time </a:t>
            </a:r>
            <a:r>
              <a:rPr lang="en-US" sz="1108" b="1" kern="0" dirty="0">
                <a:solidFill>
                  <a:schemeClr val="tx1"/>
                </a:solidFill>
                <a:latin typeface="Calibri" panose="020F0502020204030204"/>
                <a:cs typeface="Times New Roman" pitchFamily="18" charset="0"/>
              </a:rPr>
              <a:t>Study –Audit]  </a:t>
            </a:r>
          </a:p>
        </p:txBody>
      </p:sp>
      <p:cxnSp>
        <p:nvCxnSpPr>
          <p:cNvPr id="119" name="Straight Connector 118"/>
          <p:cNvCxnSpPr/>
          <p:nvPr/>
        </p:nvCxnSpPr>
        <p:spPr>
          <a:xfrm>
            <a:off x="3039437" y="943000"/>
            <a:ext cx="0" cy="996923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20" name="Straight Connector 119"/>
          <p:cNvCxnSpPr/>
          <p:nvPr/>
        </p:nvCxnSpPr>
        <p:spPr>
          <a:xfrm>
            <a:off x="4285270" y="933750"/>
            <a:ext cx="0" cy="996923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121" name="irc_mi" descr="Kết quả hình ảnh cho desktop server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794" y="1160600"/>
            <a:ext cx="2356946" cy="166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ectangle 121"/>
          <p:cNvSpPr>
            <a:spLocks noChangeArrowheads="1"/>
          </p:cNvSpPr>
          <p:nvPr/>
        </p:nvSpPr>
        <p:spPr bwMode="auto">
          <a:xfrm>
            <a:off x="196249" y="2908738"/>
            <a:ext cx="1275154" cy="170496"/>
          </a:xfrm>
          <a:prstGeom prst="rect">
            <a:avLst/>
          </a:prstGeom>
          <a:solidFill>
            <a:srgbClr val="0000FF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5322" tIns="0" rIns="25322" bIns="0" anchor="ctr">
            <a:spAutoFit/>
          </a:bodyPr>
          <a:lstStyle/>
          <a:p>
            <a:pPr algn="ctr" defTabSz="422041">
              <a:defRPr/>
            </a:pPr>
            <a:r>
              <a:rPr lang="en-US" sz="1108" b="1" kern="0" dirty="0">
                <a:solidFill>
                  <a:schemeClr val="bg1"/>
                </a:solidFill>
                <a:latin typeface="Calibri" panose="020F0502020204030204"/>
                <a:cs typeface="Times New Roman" pitchFamily="18" charset="0"/>
              </a:rPr>
              <a:t>Driver Force check</a:t>
            </a:r>
          </a:p>
        </p:txBody>
      </p:sp>
      <p:sp>
        <p:nvSpPr>
          <p:cNvPr id="123" name="Rectangle 38"/>
          <p:cNvSpPr>
            <a:spLocks noChangeArrowheads="1"/>
          </p:cNvSpPr>
          <p:nvPr/>
        </p:nvSpPr>
        <p:spPr bwMode="auto">
          <a:xfrm>
            <a:off x="3087873" y="3499399"/>
            <a:ext cx="1402189" cy="34099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5322" tIns="0" rIns="25322" bIns="0" anchor="ctr">
            <a:spAutoFit/>
          </a:bodyPr>
          <a:lstStyle/>
          <a:p>
            <a:pPr algn="ctr" defTabSz="422041">
              <a:defRPr/>
            </a:pPr>
            <a:r>
              <a:rPr lang="en-US" sz="1108" b="1" kern="0" dirty="0">
                <a:latin typeface="Calibri" panose="020F0502020204030204"/>
                <a:cs typeface="Times New Roman" pitchFamily="18" charset="0"/>
              </a:rPr>
              <a:t> Navigation System for new op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6882666" y="994079"/>
            <a:ext cx="620683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22041"/>
            <a:r>
              <a:rPr lang="ja-JP" altLang="en-US" sz="1477" b="1" dirty="0">
                <a:solidFill>
                  <a:prstClr val="black"/>
                </a:solidFill>
                <a:latin typeface="Calibri" panose="020F0502020204030204" pitchFamily="34" charset="0"/>
                <a:ea typeface="游ゴシック" panose="020B0400000000000000" pitchFamily="34" charset="-128"/>
                <a:cs typeface="Calibri" panose="020F0502020204030204" pitchFamily="34" charset="0"/>
              </a:rPr>
              <a:t>②</a:t>
            </a:r>
            <a:r>
              <a:rPr lang="en-US" altLang="ja-JP" sz="1477" b="1" dirty="0">
                <a:solidFill>
                  <a:prstClr val="black"/>
                </a:solidFill>
                <a:latin typeface="Calibri" panose="020F0502020204030204" pitchFamily="34" charset="0"/>
                <a:ea typeface="游ゴシック" panose="020B0400000000000000" pitchFamily="34" charset="-128"/>
                <a:cs typeface="Calibri" panose="020F0502020204030204" pitchFamily="34" charset="0"/>
              </a:rPr>
              <a:t>-</a:t>
            </a:r>
            <a:r>
              <a:rPr lang="ja-JP" altLang="en-US" sz="1477" b="1" dirty="0">
                <a:solidFill>
                  <a:prstClr val="black"/>
                </a:solidFill>
                <a:latin typeface="Calibri" panose="020F0502020204030204" pitchFamily="34" charset="0"/>
                <a:ea typeface="游ゴシック" panose="020B0400000000000000" pitchFamily="34" charset="-128"/>
                <a:cs typeface="Calibri" panose="020F0502020204030204" pitchFamily="34" charset="0"/>
              </a:rPr>
              <a:t>③</a:t>
            </a:r>
            <a:endParaRPr lang="en-US" altLang="ja-JP" sz="1477" b="1" dirty="0">
              <a:solidFill>
                <a:prstClr val="black"/>
              </a:solidFill>
              <a:latin typeface="Calibri" panose="020F0502020204030204" pitchFamily="34" charset="0"/>
              <a:ea typeface="游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628612" y="2643509"/>
            <a:ext cx="373820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22041"/>
            <a:r>
              <a:rPr lang="ja-JP" altLang="en-US" sz="1477" b="1" dirty="0">
                <a:solidFill>
                  <a:prstClr val="black"/>
                </a:solidFill>
                <a:latin typeface="Calibri" panose="020F0502020204030204" pitchFamily="34" charset="0"/>
                <a:ea typeface="游ゴシック" panose="020B0400000000000000" pitchFamily="34" charset="-128"/>
                <a:cs typeface="Calibri" panose="020F0502020204030204" pitchFamily="34" charset="0"/>
              </a:rPr>
              <a:t>⑦</a:t>
            </a:r>
            <a:endParaRPr lang="en-US" sz="1477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19263" y="1036727"/>
            <a:ext cx="539622" cy="581682"/>
          </a:xfrm>
          <a:prstGeom prst="rect">
            <a:avLst/>
          </a:prstGeom>
        </p:spPr>
      </p:pic>
      <p:sp>
        <p:nvSpPr>
          <p:cNvPr id="128" name="Rectangle 127"/>
          <p:cNvSpPr>
            <a:spLocks noChangeArrowheads="1"/>
          </p:cNvSpPr>
          <p:nvPr/>
        </p:nvSpPr>
        <p:spPr bwMode="auto">
          <a:xfrm>
            <a:off x="7062924" y="2950123"/>
            <a:ext cx="1016146" cy="170496"/>
          </a:xfrm>
          <a:prstGeom prst="rect">
            <a:avLst/>
          </a:prstGeom>
          <a:solidFill>
            <a:srgbClr val="0000FF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25322" tIns="0" rIns="25322" bIns="0" anchor="ctr">
            <a:spAutoFit/>
          </a:bodyPr>
          <a:lstStyle/>
          <a:p>
            <a:pPr algn="ctr" defTabSz="422041">
              <a:defRPr/>
            </a:pPr>
            <a:r>
              <a:rPr lang="en-US" sz="1108" b="1" kern="0" dirty="0">
                <a:solidFill>
                  <a:schemeClr val="bg1"/>
                </a:solidFill>
                <a:latin typeface="Calibri" panose="020F0502020204030204"/>
                <a:cs typeface="Times New Roman" pitchFamily="18" charset="0"/>
              </a:rPr>
              <a:t>Packing Evident 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7334444" y="3138695"/>
            <a:ext cx="436338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22041"/>
            <a:r>
              <a:rPr lang="en-US" sz="1477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477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Striped Right Arrow 3"/>
          <p:cNvSpPr/>
          <p:nvPr/>
        </p:nvSpPr>
        <p:spPr>
          <a:xfrm rot="5400000">
            <a:off x="7463810" y="270701"/>
            <a:ext cx="399739" cy="48883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18020" y="27707"/>
            <a:ext cx="113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Focus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47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8" y="145023"/>
            <a:ext cx="56620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50" b="1" dirty="0" smtClean="0">
                <a:solidFill>
                  <a:srgbClr val="0000FF"/>
                </a:solidFill>
              </a:rPr>
              <a:t>REAL TIME-TIME STUDY SYSTEM</a:t>
            </a:r>
            <a:endParaRPr lang="en-US" sz="3150" b="1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9988" y="859967"/>
            <a:ext cx="4596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C00000"/>
                </a:solidFill>
              </a:rPr>
              <a:t>PURPOSE, We focus: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383" y="1575412"/>
            <a:ext cx="7227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Real time control: we want to know </a:t>
            </a:r>
            <a:r>
              <a:rPr lang="en-US" b="1" dirty="0" smtClean="0">
                <a:solidFill>
                  <a:srgbClr val="C00000"/>
                </a:solidFill>
              </a:rPr>
              <a:t>Normal/Abnormal</a:t>
            </a:r>
            <a:r>
              <a:rPr lang="en-US" dirty="0" smtClean="0"/>
              <a:t> </a:t>
            </a:r>
            <a:r>
              <a:rPr lang="en-US" dirty="0"/>
              <a:t>real time </a:t>
            </a:r>
            <a:r>
              <a:rPr lang="en-US" dirty="0" smtClean="0"/>
              <a:t>rhythmical or not</a:t>
            </a:r>
          </a:p>
          <a:p>
            <a:pPr lvl="1"/>
            <a:r>
              <a:rPr lang="en-US" dirty="0"/>
              <a:t>=&gt;</a:t>
            </a:r>
            <a:r>
              <a:rPr lang="en-US" b="1" dirty="0">
                <a:solidFill>
                  <a:srgbClr val="C00000"/>
                </a:solidFill>
              </a:rPr>
              <a:t>Abnormal detect -&gt; Quick </a:t>
            </a:r>
            <a:r>
              <a:rPr lang="en-US" b="1" dirty="0" smtClean="0">
                <a:solidFill>
                  <a:srgbClr val="C00000"/>
                </a:solidFill>
              </a:rPr>
              <a:t>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Loss Analysis: </a:t>
            </a:r>
            <a:r>
              <a:rPr lang="en-US" dirty="0" err="1" smtClean="0"/>
              <a:t>Muda</a:t>
            </a:r>
            <a:r>
              <a:rPr lang="en-US" dirty="0" smtClean="0"/>
              <a:t>/</a:t>
            </a:r>
            <a:r>
              <a:rPr lang="en-US" dirty="0" err="1" smtClean="0"/>
              <a:t>muri</a:t>
            </a:r>
            <a:r>
              <a:rPr lang="en-US" dirty="0" smtClean="0"/>
              <a:t>/</a:t>
            </a:r>
            <a:r>
              <a:rPr lang="en-US" dirty="0" err="1" smtClean="0"/>
              <a:t>mura</a:t>
            </a:r>
            <a:endParaRPr lang="en-US" dirty="0" smtClean="0"/>
          </a:p>
          <a:p>
            <a:pPr lvl="1"/>
            <a:r>
              <a:rPr lang="en-US" dirty="0" smtClean="0"/>
              <a:t>=&gt;Kaizen performance up/</a:t>
            </a:r>
            <a:r>
              <a:rPr lang="en-US" dirty="0" err="1"/>
              <a:t>S</a:t>
            </a:r>
            <a:r>
              <a:rPr lang="en-US" dirty="0" err="1" smtClean="0"/>
              <a:t>hojin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308000" y="3536706"/>
            <a:ext cx="8197494" cy="1965927"/>
            <a:chOff x="459988" y="4596208"/>
            <a:chExt cx="8197494" cy="1965927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9988" y="4794661"/>
              <a:ext cx="8197494" cy="1767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" name="Group 8"/>
            <p:cNvGrpSpPr/>
            <p:nvPr/>
          </p:nvGrpSpPr>
          <p:grpSpPr>
            <a:xfrm>
              <a:off x="942276" y="4794661"/>
              <a:ext cx="473929" cy="323749"/>
              <a:chOff x="942276" y="4794661"/>
              <a:chExt cx="473929" cy="323749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>
                <a:off x="1025912" y="5118410"/>
                <a:ext cx="27878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8"/>
              <p:cNvSpPr txBox="1"/>
              <p:nvPr/>
            </p:nvSpPr>
            <p:spPr>
              <a:xfrm>
                <a:off x="942276" y="4794661"/>
                <a:ext cx="473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3</a:t>
                </a:r>
                <a:r>
                  <a:rPr lang="en-US" sz="1400" dirty="0" smtClean="0"/>
                  <a:t>0s</a:t>
                </a:r>
                <a:endParaRPr lang="en-US" sz="1400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416205" y="4794661"/>
              <a:ext cx="473929" cy="323749"/>
              <a:chOff x="942276" y="4794661"/>
              <a:chExt cx="473929" cy="323749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>
                <a:off x="1025912" y="5118410"/>
                <a:ext cx="27878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12"/>
              <p:cNvSpPr txBox="1"/>
              <p:nvPr/>
            </p:nvSpPr>
            <p:spPr>
              <a:xfrm>
                <a:off x="942276" y="4794661"/>
                <a:ext cx="473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7</a:t>
                </a:r>
                <a:r>
                  <a:rPr lang="en-US" sz="1400" dirty="0" smtClean="0"/>
                  <a:t>0s</a:t>
                </a:r>
                <a:endParaRPr lang="en-US" sz="1400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778622" y="5533984"/>
              <a:ext cx="473929" cy="323749"/>
              <a:chOff x="942276" y="4794661"/>
              <a:chExt cx="473929" cy="323749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>
                <a:off x="1025912" y="5118410"/>
                <a:ext cx="27878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15"/>
              <p:cNvSpPr txBox="1"/>
              <p:nvPr/>
            </p:nvSpPr>
            <p:spPr>
              <a:xfrm>
                <a:off x="942276" y="4794661"/>
                <a:ext cx="473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 smtClean="0"/>
                  <a:t>50s</a:t>
                </a:r>
                <a:endParaRPr lang="en-US" sz="1400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848317" y="4822188"/>
              <a:ext cx="473929" cy="323749"/>
              <a:chOff x="942276" y="4794661"/>
              <a:chExt cx="473929" cy="323749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>
                <a:off x="1025912" y="5118410"/>
                <a:ext cx="27878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8"/>
              <p:cNvSpPr txBox="1"/>
              <p:nvPr/>
            </p:nvSpPr>
            <p:spPr>
              <a:xfrm>
                <a:off x="942276" y="4794661"/>
                <a:ext cx="473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 smtClean="0"/>
                  <a:t>50s</a:t>
                </a:r>
                <a:endParaRPr lang="en-US" sz="14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330605" y="4822188"/>
              <a:ext cx="473929" cy="323749"/>
              <a:chOff x="942276" y="4794661"/>
              <a:chExt cx="473929" cy="323749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1025912" y="5118410"/>
                <a:ext cx="27878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21"/>
              <p:cNvSpPr txBox="1"/>
              <p:nvPr/>
            </p:nvSpPr>
            <p:spPr>
              <a:xfrm>
                <a:off x="942276" y="4794661"/>
                <a:ext cx="473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 smtClean="0"/>
                  <a:t>50s</a:t>
                </a:r>
                <a:endParaRPr lang="en-US" sz="1400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3724514" y="4596208"/>
              <a:ext cx="473929" cy="323749"/>
              <a:chOff x="942276" y="4794661"/>
              <a:chExt cx="473929" cy="323749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>
                <a:off x="1025912" y="5118410"/>
                <a:ext cx="27878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24"/>
              <p:cNvSpPr txBox="1"/>
              <p:nvPr/>
            </p:nvSpPr>
            <p:spPr>
              <a:xfrm>
                <a:off x="942276" y="4794661"/>
                <a:ext cx="473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4</a:t>
                </a:r>
                <a:r>
                  <a:rPr lang="en-US" sz="1400" dirty="0" smtClean="0"/>
                  <a:t>0s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280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title="callout lines">
            <a:extLst>
              <a:ext uri="{FF2B5EF4-FFF2-40B4-BE49-F238E27FC236}">
                <a16:creationId xmlns:a16="http://schemas.microsoft.com/office/drawing/2014/main" id="{748624D8-A75F-4E91-B76D-0419E48EB017}"/>
              </a:ext>
            </a:extLst>
          </p:cNvPr>
          <p:cNvCxnSpPr>
            <a:cxnSpLocks/>
          </p:cNvCxnSpPr>
          <p:nvPr/>
        </p:nvCxnSpPr>
        <p:spPr>
          <a:xfrm>
            <a:off x="8104082" y="631362"/>
            <a:ext cx="23206" cy="3961045"/>
          </a:xfrm>
          <a:prstGeom prst="line">
            <a:avLst/>
          </a:prstGeom>
          <a:ln cmpd="sng">
            <a:solidFill>
              <a:schemeClr val="bg1">
                <a:lumMod val="85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0" y="340587"/>
            <a:ext cx="9144000" cy="5483886"/>
            <a:chOff x="-31064" y="724412"/>
            <a:chExt cx="12236573" cy="6433318"/>
          </a:xfrm>
        </p:grpSpPr>
        <p:grpSp>
          <p:nvGrpSpPr>
            <p:cNvPr id="7" name="Group 6" title="Milestone">
              <a:extLst>
                <a:ext uri="{FF2B5EF4-FFF2-40B4-BE49-F238E27FC236}">
                  <a16:creationId xmlns:a16="http://schemas.microsoft.com/office/drawing/2014/main" id="{EF80B100-C6DD-416E-A930-C1B1D3B4E47E}"/>
                </a:ext>
              </a:extLst>
            </p:cNvPr>
            <p:cNvGrpSpPr/>
            <p:nvPr/>
          </p:nvGrpSpPr>
          <p:grpSpPr>
            <a:xfrm>
              <a:off x="10203508" y="724412"/>
              <a:ext cx="1927659" cy="422384"/>
              <a:chOff x="8059639" y="1034359"/>
              <a:chExt cx="1927658" cy="422383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6BE5CCB-4A76-4742-8A19-CAE34808F36D}"/>
                  </a:ext>
                </a:extLst>
              </p:cNvPr>
              <p:cNvSpPr txBox="1"/>
              <p:nvPr/>
            </p:nvSpPr>
            <p:spPr>
              <a:xfrm>
                <a:off x="8692515" y="1092085"/>
                <a:ext cx="1294782" cy="2438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ZA" sz="135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Smart cell</a:t>
                </a:r>
              </a:p>
            </p:txBody>
          </p:sp>
          <p:pic>
            <p:nvPicPr>
              <p:cNvPr id="77" name="Graphic 186" descr="Flag">
                <a:extLst>
                  <a:ext uri="{FF2B5EF4-FFF2-40B4-BE49-F238E27FC236}">
                    <a16:creationId xmlns:a16="http://schemas.microsoft.com/office/drawing/2014/main" id="{1F84156B-17D0-4E53-9AB1-A6E7C900DF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rcRect l="33525" t="18748" r="17129" b="44918"/>
              <a:stretch/>
            </p:blipFill>
            <p:spPr>
              <a:xfrm flipH="1">
                <a:off x="8059639" y="1034359"/>
                <a:ext cx="573660" cy="422383"/>
              </a:xfrm>
              <a:prstGeom prst="rect">
                <a:avLst/>
              </a:prstGeom>
            </p:spPr>
          </p:pic>
          <p:pic>
            <p:nvPicPr>
              <p:cNvPr id="78" name="Graphic 40" descr="Icon Checked">
                <a:extLst>
                  <a:ext uri="{FF2B5EF4-FFF2-40B4-BE49-F238E27FC236}">
                    <a16:creationId xmlns:a16="http://schemas.microsoft.com/office/drawing/2014/main" id="{44C74043-5524-4C73-B3E6-8148E630A6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rcRect l="20199" t="23238" r="22077" b="24597"/>
              <a:stretch/>
            </p:blipFill>
            <p:spPr>
              <a:xfrm>
                <a:off x="8264749" y="1086592"/>
                <a:ext cx="371215" cy="335466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-31064" y="2142986"/>
              <a:ext cx="10826987" cy="4955887"/>
              <a:chOff x="551560" y="2166544"/>
              <a:chExt cx="10826987" cy="5290843"/>
            </a:xfrm>
          </p:grpSpPr>
          <p:grpSp>
            <p:nvGrpSpPr>
              <p:cNvPr id="10" name="Group 9" descr="Year 1">
                <a:extLst>
                  <a:ext uri="{FF2B5EF4-FFF2-40B4-BE49-F238E27FC236}">
                    <a16:creationId xmlns:a16="http://schemas.microsoft.com/office/drawing/2014/main" id="{5D2F3933-9B72-4828-BCB7-541ECBDEFC11}"/>
                  </a:ext>
                </a:extLst>
              </p:cNvPr>
              <p:cNvGrpSpPr/>
              <p:nvPr/>
            </p:nvGrpSpPr>
            <p:grpSpPr>
              <a:xfrm>
                <a:off x="1074381" y="5778006"/>
                <a:ext cx="2646134" cy="1678788"/>
                <a:chOff x="1074381" y="5778006"/>
                <a:chExt cx="2646134" cy="1678788"/>
              </a:xfrm>
            </p:grpSpPr>
            <p:cxnSp>
              <p:nvCxnSpPr>
                <p:cNvPr id="66" name="Straight Connector 65" title="q lines">
                  <a:extLst>
                    <a:ext uri="{FF2B5EF4-FFF2-40B4-BE49-F238E27FC236}">
                      <a16:creationId xmlns:a16="http://schemas.microsoft.com/office/drawing/2014/main" id="{095D6F0B-DF34-40DB-AB6A-1DF127E269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75056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 title="q lines">
                  <a:extLst>
                    <a:ext uri="{FF2B5EF4-FFF2-40B4-BE49-F238E27FC236}">
                      <a16:creationId xmlns:a16="http://schemas.microsoft.com/office/drawing/2014/main" id="{4B8B0E64-F638-410E-B55B-23FF670F97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22338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 title="q lines">
                  <a:extLst>
                    <a:ext uri="{FF2B5EF4-FFF2-40B4-BE49-F238E27FC236}">
                      <a16:creationId xmlns:a16="http://schemas.microsoft.com/office/drawing/2014/main" id="{35C4D3D7-7424-4459-8D25-38F63FBA31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27774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Rectangle: Rounded Corners 1" title="Year Bar">
                  <a:extLst>
                    <a:ext uri="{FF2B5EF4-FFF2-40B4-BE49-F238E27FC236}">
                      <a16:creationId xmlns:a16="http://schemas.microsoft.com/office/drawing/2014/main" id="{64E02AE9-6B6C-4B9C-ABBB-1E374B6CA82E}"/>
                    </a:ext>
                  </a:extLst>
                </p:cNvPr>
                <p:cNvSpPr/>
                <p:nvPr/>
              </p:nvSpPr>
              <p:spPr>
                <a:xfrm>
                  <a:off x="1147185" y="7291934"/>
                  <a:ext cx="2573330" cy="16486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E8CE979-A9B5-418A-BC22-CF6E42776816}"/>
                    </a:ext>
                  </a:extLst>
                </p:cNvPr>
                <p:cNvSpPr txBox="1"/>
                <p:nvPr/>
              </p:nvSpPr>
              <p:spPr>
                <a:xfrm>
                  <a:off x="1074381" y="6102356"/>
                  <a:ext cx="216000" cy="14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ZA" sz="751" b="1" dirty="0">
                      <a:solidFill>
                        <a:schemeClr val="bg1"/>
                      </a:solidFill>
                    </a:rPr>
                    <a:t>Q1</a:t>
                  </a:r>
                  <a:endParaRPr lang="en-ZA" sz="75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DF41A29-164B-42EC-9F68-19D2E3AEC527}"/>
                    </a:ext>
                  </a:extLst>
                </p:cNvPr>
                <p:cNvSpPr txBox="1"/>
                <p:nvPr/>
              </p:nvSpPr>
              <p:spPr>
                <a:xfrm>
                  <a:off x="1721831" y="6102356"/>
                  <a:ext cx="216000" cy="14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ZA" sz="751" b="1" dirty="0">
                      <a:solidFill>
                        <a:schemeClr val="bg1"/>
                      </a:solidFill>
                    </a:rPr>
                    <a:t>Q2</a:t>
                  </a:r>
                  <a:endParaRPr lang="en-ZA" sz="75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162BA43-FD37-4686-8437-28F117A90A25}"/>
                    </a:ext>
                  </a:extLst>
                </p:cNvPr>
                <p:cNvSpPr txBox="1"/>
                <p:nvPr/>
              </p:nvSpPr>
              <p:spPr>
                <a:xfrm>
                  <a:off x="2369281" y="6102356"/>
                  <a:ext cx="216000" cy="14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ZA" sz="751" b="1" dirty="0">
                      <a:solidFill>
                        <a:schemeClr val="bg1"/>
                      </a:solidFill>
                    </a:rPr>
                    <a:t>Q3</a:t>
                  </a:r>
                  <a:endParaRPr lang="en-ZA" sz="75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717FE78-5079-4505-AEB2-D90CAE956F0A}"/>
                    </a:ext>
                  </a:extLst>
                </p:cNvPr>
                <p:cNvSpPr txBox="1"/>
                <p:nvPr/>
              </p:nvSpPr>
              <p:spPr>
                <a:xfrm>
                  <a:off x="3016731" y="6102356"/>
                  <a:ext cx="216000" cy="14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ZA" sz="751" b="1" dirty="0">
                      <a:solidFill>
                        <a:schemeClr val="bg1"/>
                      </a:solidFill>
                    </a:rPr>
                    <a:t>Q4</a:t>
                  </a:r>
                  <a:endParaRPr lang="en-ZA" sz="75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5" name="Straight Connector 74" title="q lines">
                  <a:extLst>
                    <a:ext uri="{FF2B5EF4-FFF2-40B4-BE49-F238E27FC236}">
                      <a16:creationId xmlns:a16="http://schemas.microsoft.com/office/drawing/2014/main" id="{6016E7CE-6835-4BB0-AABB-1CAEE51E87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0492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Straight Connector 10" title="callout lines">
                <a:extLst>
                  <a:ext uri="{FF2B5EF4-FFF2-40B4-BE49-F238E27FC236}">
                    <a16:creationId xmlns:a16="http://schemas.microsoft.com/office/drawing/2014/main" id="{58C06FCD-B8D5-441F-8E12-DDC26E69D2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0492" y="4937760"/>
                <a:ext cx="0" cy="1005717"/>
              </a:xfrm>
              <a:prstGeom prst="line">
                <a:avLst/>
              </a:prstGeom>
              <a:ln cmpd="sng"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Group 11" descr="Year 2">
                <a:extLst>
                  <a:ext uri="{FF2B5EF4-FFF2-40B4-BE49-F238E27FC236}">
                    <a16:creationId xmlns:a16="http://schemas.microsoft.com/office/drawing/2014/main" id="{B77D3ADC-4691-423D-B968-599D539C51C4}"/>
                  </a:ext>
                </a:extLst>
              </p:cNvPr>
              <p:cNvGrpSpPr/>
              <p:nvPr/>
            </p:nvGrpSpPr>
            <p:grpSpPr>
              <a:xfrm>
                <a:off x="3664181" y="5778006"/>
                <a:ext cx="2660227" cy="1679381"/>
                <a:chOff x="3664181" y="5778006"/>
                <a:chExt cx="2660227" cy="1679381"/>
              </a:xfrm>
            </p:grpSpPr>
            <p:cxnSp>
              <p:nvCxnSpPr>
                <p:cNvPr id="56" name="Straight Connector 55" title="q lines">
                  <a:extLst>
                    <a:ext uri="{FF2B5EF4-FFF2-40B4-BE49-F238E27FC236}">
                      <a16:creationId xmlns:a16="http://schemas.microsoft.com/office/drawing/2014/main" id="{8CEE23F6-603B-4DB5-A968-8F086AA2AF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6902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 title="q lines">
                  <a:extLst>
                    <a:ext uri="{FF2B5EF4-FFF2-40B4-BE49-F238E27FC236}">
                      <a16:creationId xmlns:a16="http://schemas.microsoft.com/office/drawing/2014/main" id="{B0EC7A32-A13D-40FD-8FCB-9A2616556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4184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 title="q lines">
                  <a:extLst>
                    <a:ext uri="{FF2B5EF4-FFF2-40B4-BE49-F238E27FC236}">
                      <a16:creationId xmlns:a16="http://schemas.microsoft.com/office/drawing/2014/main" id="{662638A0-3098-431F-BE5E-612EF4623E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11466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Rectangle: Rounded Corners 188" title="Year Bar">
                  <a:extLst>
                    <a:ext uri="{FF2B5EF4-FFF2-40B4-BE49-F238E27FC236}">
                      <a16:creationId xmlns:a16="http://schemas.microsoft.com/office/drawing/2014/main" id="{4216F653-445A-48AE-9E7F-2BCB19F1649E}"/>
                    </a:ext>
                  </a:extLst>
                </p:cNvPr>
                <p:cNvSpPr/>
                <p:nvPr/>
              </p:nvSpPr>
              <p:spPr>
                <a:xfrm>
                  <a:off x="3751080" y="7292527"/>
                  <a:ext cx="2573328" cy="1648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 dirty="0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16E8E00-CDAC-4884-B354-EEC46B99951A}"/>
                    </a:ext>
                  </a:extLst>
                </p:cNvPr>
                <p:cNvSpPr txBox="1"/>
                <p:nvPr/>
              </p:nvSpPr>
              <p:spPr>
                <a:xfrm>
                  <a:off x="3664181" y="6102356"/>
                  <a:ext cx="216000" cy="14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ZA" sz="751" b="1" dirty="0">
                      <a:solidFill>
                        <a:schemeClr val="bg1"/>
                      </a:solidFill>
                    </a:rPr>
                    <a:t>Q1</a:t>
                  </a:r>
                  <a:endParaRPr lang="en-ZA" sz="75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9123C15-08DD-4459-98C8-FB1D88A48434}"/>
                    </a:ext>
                  </a:extLst>
                </p:cNvPr>
                <p:cNvSpPr txBox="1"/>
                <p:nvPr/>
              </p:nvSpPr>
              <p:spPr>
                <a:xfrm>
                  <a:off x="4311631" y="6102356"/>
                  <a:ext cx="216000" cy="14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ZA" sz="751" b="1" dirty="0">
                      <a:solidFill>
                        <a:schemeClr val="bg1"/>
                      </a:solidFill>
                    </a:rPr>
                    <a:t>Q2</a:t>
                  </a:r>
                  <a:endParaRPr lang="en-ZA" sz="75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02C22D6-E9B8-49C2-813B-3220EF5976F5}"/>
                    </a:ext>
                  </a:extLst>
                </p:cNvPr>
                <p:cNvSpPr txBox="1"/>
                <p:nvPr/>
              </p:nvSpPr>
              <p:spPr>
                <a:xfrm>
                  <a:off x="4959081" y="6102356"/>
                  <a:ext cx="216000" cy="14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ZA" sz="751" b="1" dirty="0">
                      <a:solidFill>
                        <a:schemeClr val="bg1"/>
                      </a:solidFill>
                    </a:rPr>
                    <a:t>Q3</a:t>
                  </a:r>
                  <a:endParaRPr lang="en-ZA" sz="75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5" name="Straight Connector 64" title="q lines">
                  <a:extLst>
                    <a:ext uri="{FF2B5EF4-FFF2-40B4-BE49-F238E27FC236}">
                      <a16:creationId xmlns:a16="http://schemas.microsoft.com/office/drawing/2014/main" id="{5C8E95F6-C78E-4027-9F74-5B2D4ABF6B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69620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" name="Straight Connector 12" title="callout lines">
                <a:extLst>
                  <a:ext uri="{FF2B5EF4-FFF2-40B4-BE49-F238E27FC236}">
                    <a16:creationId xmlns:a16="http://schemas.microsoft.com/office/drawing/2014/main" id="{BDE716C9-4F7D-4C14-9DD7-E104B8688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9620" y="4127088"/>
                <a:ext cx="10477" cy="1820920"/>
              </a:xfrm>
              <a:prstGeom prst="line">
                <a:avLst/>
              </a:prstGeom>
              <a:ln cmpd="sng"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 descr="Year 3&#10;">
                <a:extLst>
                  <a:ext uri="{FF2B5EF4-FFF2-40B4-BE49-F238E27FC236}">
                    <a16:creationId xmlns:a16="http://schemas.microsoft.com/office/drawing/2014/main" id="{CEE15DC0-A896-4EAF-85E8-9DC9DB979B84}"/>
                  </a:ext>
                </a:extLst>
              </p:cNvPr>
              <p:cNvGrpSpPr/>
              <p:nvPr/>
            </p:nvGrpSpPr>
            <p:grpSpPr>
              <a:xfrm>
                <a:off x="6253981" y="5778006"/>
                <a:ext cx="2674321" cy="1672724"/>
                <a:chOff x="6253981" y="5778006"/>
                <a:chExt cx="2674321" cy="1672724"/>
              </a:xfrm>
            </p:grpSpPr>
            <p:cxnSp>
              <p:nvCxnSpPr>
                <p:cNvPr id="49" name="Straight Connector 48" title="q lines">
                  <a:extLst>
                    <a:ext uri="{FF2B5EF4-FFF2-40B4-BE49-F238E27FC236}">
                      <a16:creationId xmlns:a16="http://schemas.microsoft.com/office/drawing/2014/main" id="{1B503BE8-868F-4660-8AFA-BE353AB48B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00594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 title="q lines">
                  <a:extLst>
                    <a:ext uri="{FF2B5EF4-FFF2-40B4-BE49-F238E27FC236}">
                      <a16:creationId xmlns:a16="http://schemas.microsoft.com/office/drawing/2014/main" id="{AB0F6D18-7A1E-4D91-B120-E2079E0DA1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6030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: Rounded Corners 189" title="Year Bar">
                  <a:extLst>
                    <a:ext uri="{FF2B5EF4-FFF2-40B4-BE49-F238E27FC236}">
                      <a16:creationId xmlns:a16="http://schemas.microsoft.com/office/drawing/2014/main" id="{A39C3188-7311-466A-8363-02881CE1722D}"/>
                    </a:ext>
                  </a:extLst>
                </p:cNvPr>
                <p:cNvSpPr/>
                <p:nvPr/>
              </p:nvSpPr>
              <p:spPr>
                <a:xfrm>
                  <a:off x="6354972" y="7285870"/>
                  <a:ext cx="2573330" cy="1648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 dirty="0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6EAD50A-0933-4C9C-95E6-08A076B32041}"/>
                    </a:ext>
                  </a:extLst>
                </p:cNvPr>
                <p:cNvSpPr txBox="1"/>
                <p:nvPr/>
              </p:nvSpPr>
              <p:spPr>
                <a:xfrm>
                  <a:off x="6253981" y="6102356"/>
                  <a:ext cx="216000" cy="14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ZA" sz="751" b="1" dirty="0">
                      <a:solidFill>
                        <a:schemeClr val="bg1"/>
                      </a:solidFill>
                    </a:rPr>
                    <a:t>Q1</a:t>
                  </a:r>
                  <a:endParaRPr lang="en-ZA" sz="75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4" name="Straight Connector 53" title="q lines">
                  <a:extLst>
                    <a:ext uri="{FF2B5EF4-FFF2-40B4-BE49-F238E27FC236}">
                      <a16:creationId xmlns:a16="http://schemas.microsoft.com/office/drawing/2014/main" id="{4DA2396D-B4BC-4F88-8123-D131FA8D90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748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 title="q lines">
                  <a:extLst>
                    <a:ext uri="{FF2B5EF4-FFF2-40B4-BE49-F238E27FC236}">
                      <a16:creationId xmlns:a16="http://schemas.microsoft.com/office/drawing/2014/main" id="{9BE12822-D1FA-4F04-BA60-04815B2B1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53312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 title="callout lines">
                <a:extLst>
                  <a:ext uri="{FF2B5EF4-FFF2-40B4-BE49-F238E27FC236}">
                    <a16:creationId xmlns:a16="http://schemas.microsoft.com/office/drawing/2014/main" id="{975C6F4D-FEC6-41F0-80BD-1FBB84859C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58749" y="3054158"/>
                <a:ext cx="5240" cy="2893850"/>
              </a:xfrm>
              <a:prstGeom prst="line">
                <a:avLst/>
              </a:prstGeom>
              <a:ln cmpd="sng"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/>
              <p:cNvGrpSpPr/>
              <p:nvPr/>
            </p:nvGrpSpPr>
            <p:grpSpPr>
              <a:xfrm>
                <a:off x="5766831" y="2692915"/>
                <a:ext cx="3139423" cy="1741894"/>
                <a:chOff x="5815383" y="1932267"/>
                <a:chExt cx="3139423" cy="1741894"/>
              </a:xfrm>
            </p:grpSpPr>
            <p:grpSp>
              <p:nvGrpSpPr>
                <p:cNvPr id="44" name="Group 43" title="Milestone Text">
                  <a:extLst>
                    <a:ext uri="{FF2B5EF4-FFF2-40B4-BE49-F238E27FC236}">
                      <a16:creationId xmlns:a16="http://schemas.microsoft.com/office/drawing/2014/main" id="{9C021FC8-E21C-449A-BF58-8B0A19ABB84F}"/>
                    </a:ext>
                  </a:extLst>
                </p:cNvPr>
                <p:cNvGrpSpPr/>
                <p:nvPr/>
              </p:nvGrpSpPr>
              <p:grpSpPr>
                <a:xfrm>
                  <a:off x="6442467" y="2016576"/>
                  <a:ext cx="2512339" cy="1657585"/>
                  <a:chOff x="2110555" y="2453489"/>
                  <a:chExt cx="2512339" cy="1657585"/>
                </a:xfrm>
              </p:grpSpPr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80DC6BE6-5DF7-410B-BE5E-F673AF7AE5AE}"/>
                      </a:ext>
                    </a:extLst>
                  </p:cNvPr>
                  <p:cNvSpPr txBox="1"/>
                  <p:nvPr/>
                </p:nvSpPr>
                <p:spPr>
                  <a:xfrm>
                    <a:off x="2119887" y="2453489"/>
                    <a:ext cx="2339519" cy="26982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ZA" sz="14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Next plan</a:t>
                    </a:r>
                    <a:endParaRPr lang="en-ZA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DEFCEAC-68C1-40F1-9B35-3772D46BCCEF}"/>
                      </a:ext>
                    </a:extLst>
                  </p:cNvPr>
                  <p:cNvSpPr txBox="1"/>
                  <p:nvPr/>
                </p:nvSpPr>
                <p:spPr>
                  <a:xfrm>
                    <a:off x="2110555" y="2761944"/>
                    <a:ext cx="2512339" cy="134913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171442" indent="-171442">
                      <a:buFont typeface="+mj-lt"/>
                      <a:buAutoNum type="arabicPeriod"/>
                    </a:pPr>
                    <a:r>
                      <a:rPr lang="en-US" sz="1400" dirty="0" smtClean="0"/>
                      <a:t>Order RFID and mainboard for 26 Station of </a:t>
                    </a:r>
                    <a:r>
                      <a:rPr lang="en-US" sz="1400" b="1" dirty="0" smtClean="0">
                        <a:solidFill>
                          <a:srgbClr val="FF0000"/>
                        </a:solidFill>
                      </a:rPr>
                      <a:t>line TM15-2</a:t>
                    </a:r>
                  </a:p>
                  <a:p>
                    <a:pPr marL="171442" indent="-171442">
                      <a:buFont typeface="+mj-lt"/>
                      <a:buAutoNum type="arabicPeriod"/>
                    </a:pPr>
                    <a:r>
                      <a:rPr lang="en-US" sz="1400" dirty="0" smtClean="0"/>
                      <a:t>Setup and apply for all station TM15-2</a:t>
                    </a:r>
                  </a:p>
                </p:txBody>
              </p:sp>
            </p:grpSp>
            <p:pic>
              <p:nvPicPr>
                <p:cNvPr id="45" name="Graphic 201" title="Milestone Flag">
                  <a:extLst>
                    <a:ext uri="{FF2B5EF4-FFF2-40B4-BE49-F238E27FC236}">
                      <a16:creationId xmlns:a16="http://schemas.microsoft.com/office/drawing/2014/main" id="{347C8125-CF6B-45E2-9570-6B05979E8D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  <a:srcRect l="33525" t="18748" r="17129" b="44918"/>
                <a:stretch/>
              </p:blipFill>
              <p:spPr>
                <a:xfrm flipH="1">
                  <a:off x="5815383" y="1932267"/>
                  <a:ext cx="573660" cy="422383"/>
                </a:xfrm>
                <a:prstGeom prst="rect">
                  <a:avLst/>
                </a:prstGeom>
              </p:spPr>
            </p:pic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0E2D369F-E989-4CE7-BFD8-515126BA2C6B}"/>
                    </a:ext>
                  </a:extLst>
                </p:cNvPr>
                <p:cNvSpPr/>
                <p:nvPr/>
              </p:nvSpPr>
              <p:spPr>
                <a:xfrm>
                  <a:off x="6021756" y="2016511"/>
                  <a:ext cx="408660" cy="3285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ZA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03</a:t>
                  </a:r>
                </a:p>
              </p:txBody>
            </p:sp>
          </p:grpSp>
          <p:grpSp>
            <p:nvGrpSpPr>
              <p:cNvPr id="17" name="Group 16" descr="Year 4">
                <a:extLst>
                  <a:ext uri="{FF2B5EF4-FFF2-40B4-BE49-F238E27FC236}">
                    <a16:creationId xmlns:a16="http://schemas.microsoft.com/office/drawing/2014/main" id="{3918C8B4-69B8-499D-A277-18AE7198594A}"/>
                  </a:ext>
                </a:extLst>
              </p:cNvPr>
              <p:cNvGrpSpPr/>
              <p:nvPr/>
            </p:nvGrpSpPr>
            <p:grpSpPr>
              <a:xfrm>
                <a:off x="8947876" y="5778006"/>
                <a:ext cx="2430671" cy="1673312"/>
                <a:chOff x="8947876" y="5778006"/>
                <a:chExt cx="2430671" cy="1673312"/>
              </a:xfrm>
            </p:grpSpPr>
            <p:cxnSp>
              <p:nvCxnSpPr>
                <p:cNvPr id="36" name="Straight Connector 35" title="q lines">
                  <a:extLst>
                    <a:ext uri="{FF2B5EF4-FFF2-40B4-BE49-F238E27FC236}">
                      <a16:creationId xmlns:a16="http://schemas.microsoft.com/office/drawing/2014/main" id="{8E9F4AD8-209B-4EEC-A9BA-70788AD0F9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89715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 title="q lines">
                  <a:extLst>
                    <a:ext uri="{FF2B5EF4-FFF2-40B4-BE49-F238E27FC236}">
                      <a16:creationId xmlns:a16="http://schemas.microsoft.com/office/drawing/2014/main" id="{50ED100A-CA03-4917-8145-C5BDF28B15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95158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Rectangle: Rounded Corners 190" title="Year Bar">
                  <a:extLst>
                    <a:ext uri="{FF2B5EF4-FFF2-40B4-BE49-F238E27FC236}">
                      <a16:creationId xmlns:a16="http://schemas.microsoft.com/office/drawing/2014/main" id="{45AC82F1-31F7-4BDE-BF7C-2E9A090107E7}"/>
                    </a:ext>
                  </a:extLst>
                </p:cNvPr>
                <p:cNvSpPr/>
                <p:nvPr/>
              </p:nvSpPr>
              <p:spPr>
                <a:xfrm>
                  <a:off x="8958865" y="7285868"/>
                  <a:ext cx="2419682" cy="1654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F2B6738-A856-4DBF-B465-BC5964B0D7BC}"/>
                    </a:ext>
                  </a:extLst>
                </p:cNvPr>
                <p:cNvSpPr txBox="1"/>
                <p:nvPr/>
              </p:nvSpPr>
              <p:spPr>
                <a:xfrm>
                  <a:off x="10138681" y="6102356"/>
                  <a:ext cx="216000" cy="14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ZA" sz="751" b="1" dirty="0">
                      <a:solidFill>
                        <a:schemeClr val="bg1"/>
                      </a:solidFill>
                    </a:rPr>
                    <a:t>Q3</a:t>
                  </a:r>
                  <a:endParaRPr lang="en-ZA" sz="75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41D233-C1E8-47A4-83C7-CEDB158017C3}"/>
                    </a:ext>
                  </a:extLst>
                </p:cNvPr>
                <p:cNvSpPr txBox="1"/>
                <p:nvPr/>
              </p:nvSpPr>
              <p:spPr>
                <a:xfrm>
                  <a:off x="10786131" y="6102356"/>
                  <a:ext cx="216000" cy="14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ZA" sz="751" b="1" dirty="0">
                      <a:solidFill>
                        <a:schemeClr val="bg1"/>
                      </a:solidFill>
                    </a:rPr>
                    <a:t>Q4</a:t>
                  </a:r>
                  <a:endParaRPr lang="en-ZA" sz="75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41" name="Straight Connector 40" title="q lines">
                  <a:extLst>
                    <a:ext uri="{FF2B5EF4-FFF2-40B4-BE49-F238E27FC236}">
                      <a16:creationId xmlns:a16="http://schemas.microsoft.com/office/drawing/2014/main" id="{B2F5D208-76CB-4E99-B318-4CFFE5BAB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7876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 title="q lines">
                  <a:extLst>
                    <a:ext uri="{FF2B5EF4-FFF2-40B4-BE49-F238E27FC236}">
                      <a16:creationId xmlns:a16="http://schemas.microsoft.com/office/drawing/2014/main" id="{B7494A14-757D-4771-B974-AF9C4A42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42440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Connector 17" title="callout lines">
                <a:extLst>
                  <a:ext uri="{FF2B5EF4-FFF2-40B4-BE49-F238E27FC236}">
                    <a16:creationId xmlns:a16="http://schemas.microsoft.com/office/drawing/2014/main" id="{748624D8-A75F-4E91-B76D-0419E48EB0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7876" y="2166544"/>
                <a:ext cx="0" cy="3781464"/>
              </a:xfrm>
              <a:prstGeom prst="line">
                <a:avLst/>
              </a:prstGeom>
              <a:ln cmpd="sng"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/>
              <p:cNvGrpSpPr/>
              <p:nvPr/>
            </p:nvGrpSpPr>
            <p:grpSpPr>
              <a:xfrm>
                <a:off x="551560" y="4560932"/>
                <a:ext cx="3078180" cy="2649715"/>
                <a:chOff x="446364" y="4115872"/>
                <a:chExt cx="3078180" cy="2649715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1057863" y="4491341"/>
                  <a:ext cx="2466681" cy="22742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1400" dirty="0"/>
                    <a:t>New Cell Launching Some Station not catch up Speech </a:t>
                  </a:r>
                </a:p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1400" dirty="0"/>
                    <a:t>Over comparison with Cycle time </a:t>
                  </a:r>
                </a:p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1400" dirty="0"/>
                    <a:t>Abnormal Operation</a:t>
                  </a:r>
                </a:p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1400" dirty="0" smtClean="0"/>
                    <a:t>Skip operation</a:t>
                  </a:r>
                  <a:br>
                    <a:rPr lang="en-US" sz="1400" dirty="0" smtClean="0"/>
                  </a:br>
                  <a:endParaRPr lang="en-US" sz="1400" dirty="0"/>
                </a:p>
              </p:txBody>
            </p:sp>
            <p:grpSp>
              <p:nvGrpSpPr>
                <p:cNvPr id="27" name="Group 26" title="Milestone">
                  <a:extLst>
                    <a:ext uri="{FF2B5EF4-FFF2-40B4-BE49-F238E27FC236}">
                      <a16:creationId xmlns:a16="http://schemas.microsoft.com/office/drawing/2014/main" id="{6BE69F2F-25E5-4E14-9BE7-F81A1FB8E199}"/>
                    </a:ext>
                  </a:extLst>
                </p:cNvPr>
                <p:cNvGrpSpPr/>
                <p:nvPr/>
              </p:nvGrpSpPr>
              <p:grpSpPr>
                <a:xfrm>
                  <a:off x="446364" y="4115872"/>
                  <a:ext cx="615032" cy="422383"/>
                  <a:chOff x="446364" y="4237252"/>
                  <a:chExt cx="615032" cy="422383"/>
                </a:xfrm>
              </p:grpSpPr>
              <p:pic>
                <p:nvPicPr>
                  <p:cNvPr id="29" name="Graphic 5" title="Milestone Flag">
                    <a:extLst>
                      <a:ext uri="{FF2B5EF4-FFF2-40B4-BE49-F238E27FC236}">
                        <a16:creationId xmlns:a16="http://schemas.microsoft.com/office/drawing/2014/main" id="{CA3F94A4-2D7F-4B6C-83F0-52217E90B2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xmlns="" r:embed="rId9"/>
                      </a:ext>
                    </a:extLst>
                  </a:blip>
                  <a:srcRect l="33525" t="18748" r="17129" b="44918"/>
                  <a:stretch/>
                </p:blipFill>
                <p:spPr>
                  <a:xfrm flipH="1">
                    <a:off x="446364" y="4237252"/>
                    <a:ext cx="573660" cy="422383"/>
                  </a:xfrm>
                  <a:prstGeom prst="rect">
                    <a:avLst/>
                  </a:prstGeom>
                </p:spPr>
              </p:pic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1CA9D4D8-9AC5-4EE6-B531-3E887152BA89}"/>
                      </a:ext>
                    </a:extLst>
                  </p:cNvPr>
                  <p:cNvSpPr/>
                  <p:nvPr/>
                </p:nvSpPr>
                <p:spPr>
                  <a:xfrm>
                    <a:off x="652736" y="4329588"/>
                    <a:ext cx="408660" cy="32857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ZA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01</a:t>
                    </a: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0DC6BE6-5DF7-410B-BE5E-F673AF7AE5AE}"/>
                    </a:ext>
                  </a:extLst>
                </p:cNvPr>
                <p:cNvSpPr txBox="1"/>
                <p:nvPr/>
              </p:nvSpPr>
              <p:spPr>
                <a:xfrm>
                  <a:off x="1141271" y="4201102"/>
                  <a:ext cx="1294783" cy="2698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ZA" sz="14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Before</a:t>
                  </a:r>
                  <a:endParaRPr lang="en-ZA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3104462" y="3696952"/>
                <a:ext cx="3287930" cy="2286388"/>
                <a:chOff x="3047818" y="3057684"/>
                <a:chExt cx="3287930" cy="228638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D435BCF-D2D6-4341-809F-90860DEAC612}"/>
                    </a:ext>
                  </a:extLst>
                </p:cNvPr>
                <p:cNvSpPr txBox="1"/>
                <p:nvPr/>
              </p:nvSpPr>
              <p:spPr>
                <a:xfrm>
                  <a:off x="3776421" y="3455291"/>
                  <a:ext cx="2559327" cy="18887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1400" dirty="0" smtClean="0"/>
                    <a:t>Make Graphic</a:t>
                  </a:r>
                </a:p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1400" dirty="0" smtClean="0"/>
                    <a:t>Make real time study system</a:t>
                  </a:r>
                </a:p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1400" dirty="0" smtClean="0"/>
                    <a:t>Program version 1.0</a:t>
                  </a:r>
                </a:p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1400" dirty="0" smtClean="0"/>
                    <a:t>Running on 3 station Line TM15-2</a:t>
                  </a:r>
                  <a:endParaRPr lang="en-US" sz="1400" dirty="0"/>
                </a:p>
                <a:p>
                  <a:pPr marL="171442" indent="-171442">
                    <a:buFont typeface="+mj-lt"/>
                    <a:buAutoNum type="arabicPeriod"/>
                  </a:pPr>
                  <a:endParaRPr lang="en-US" sz="1400" dirty="0"/>
                </a:p>
              </p:txBody>
            </p:sp>
            <p:pic>
              <p:nvPicPr>
                <p:cNvPr id="23" name="Graphic 145" title="Milestone Flag">
                  <a:extLst>
                    <a:ext uri="{FF2B5EF4-FFF2-40B4-BE49-F238E27FC236}">
                      <a16:creationId xmlns:a16="http://schemas.microsoft.com/office/drawing/2014/main" id="{DA0FB088-A89A-4C96-A231-80240F537E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  <a:srcRect l="33525" t="18748" r="17129" b="44918"/>
                <a:stretch/>
              </p:blipFill>
              <p:spPr>
                <a:xfrm flipH="1">
                  <a:off x="3047818" y="3057684"/>
                  <a:ext cx="697990" cy="430136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9FC0FD8-D770-40A8-8D3E-98968E17FD65}"/>
                    </a:ext>
                  </a:extLst>
                </p:cNvPr>
                <p:cNvSpPr/>
                <p:nvPr/>
              </p:nvSpPr>
              <p:spPr>
                <a:xfrm>
                  <a:off x="3343203" y="3151716"/>
                  <a:ext cx="408660" cy="3285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ZA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02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0DC6BE6-5DF7-410B-BE5E-F673AF7AE5AE}"/>
                    </a:ext>
                  </a:extLst>
                </p:cNvPr>
                <p:cNvSpPr txBox="1"/>
                <p:nvPr/>
              </p:nvSpPr>
              <p:spPr>
                <a:xfrm>
                  <a:off x="3787903" y="3131014"/>
                  <a:ext cx="2309090" cy="2698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ZA" sz="14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Current (</a:t>
                  </a:r>
                  <a:r>
                    <a:rPr lang="en-ZA" sz="1400" b="1" dirty="0" smtClean="0">
                      <a:solidFill>
                        <a:srgbClr val="FF0000"/>
                      </a:solidFill>
                    </a:rPr>
                    <a:t>We are </a:t>
                  </a:r>
                  <a:r>
                    <a:rPr lang="en-ZA" sz="1400" b="1" dirty="0">
                      <a:solidFill>
                        <a:srgbClr val="FF0000"/>
                      </a:solidFill>
                    </a:rPr>
                    <a:t>here</a:t>
                  </a:r>
                  <a:r>
                    <a:rPr lang="en-ZA" sz="14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)</a:t>
                  </a:r>
                  <a:endParaRPr lang="en-ZA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" name="Right Arrow 8"/>
            <p:cNvSpPr/>
            <p:nvPr/>
          </p:nvSpPr>
          <p:spPr>
            <a:xfrm>
              <a:off x="10854331" y="6868795"/>
              <a:ext cx="1351178" cy="288935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83" name="Straight Arrow Connector 82"/>
          <p:cNvCxnSpPr>
            <a:stCxn id="29" idx="0"/>
            <a:endCxn id="77" idx="3"/>
          </p:cNvCxnSpPr>
          <p:nvPr/>
        </p:nvCxnSpPr>
        <p:spPr>
          <a:xfrm flipV="1">
            <a:off x="191824" y="520611"/>
            <a:ext cx="7460807" cy="29410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982314" y="5942581"/>
            <a:ext cx="447558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2020</a:t>
            </a:r>
            <a:endParaRPr lang="en-US" sz="10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2955464" y="5951347"/>
            <a:ext cx="623889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Jul.2021</a:t>
            </a:r>
            <a:endParaRPr lang="en-US" sz="100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4944315" y="5968551"/>
            <a:ext cx="696024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Nov.2021</a:t>
            </a:r>
            <a:endParaRPr lang="en-US" sz="10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6806336" y="5939990"/>
            <a:ext cx="447558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2022</a:t>
            </a:r>
            <a:endParaRPr lang="en-US" sz="1000" b="1" dirty="0"/>
          </a:p>
        </p:txBody>
      </p:sp>
      <p:sp>
        <p:nvSpPr>
          <p:cNvPr id="82" name="5-Point Star 81"/>
          <p:cNvSpPr/>
          <p:nvPr/>
        </p:nvSpPr>
        <p:spPr>
          <a:xfrm>
            <a:off x="3199772" y="2564554"/>
            <a:ext cx="217250" cy="211667"/>
          </a:xfrm>
          <a:prstGeom prst="star5">
            <a:avLst>
              <a:gd name="adj" fmla="val 22716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459988" y="182601"/>
            <a:ext cx="56620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50" b="1" dirty="0" smtClean="0">
                <a:solidFill>
                  <a:srgbClr val="0000FF"/>
                </a:solidFill>
              </a:rPr>
              <a:t>SMART CELL SCHEDULE</a:t>
            </a:r>
            <a:endParaRPr lang="en-US" sz="3150" b="1" dirty="0">
              <a:solidFill>
                <a:srgbClr val="0000FF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0C099A-E5BD-41FF-8EC5-D4F9E8C3CD9B}"/>
              </a:ext>
            </a:extLst>
          </p:cNvPr>
          <p:cNvSpPr txBox="1"/>
          <p:nvPr/>
        </p:nvSpPr>
        <p:spPr>
          <a:xfrm>
            <a:off x="6297839" y="1284567"/>
            <a:ext cx="9710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ZA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Future</a:t>
            </a:r>
            <a:endParaRPr lang="en-ZA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AFE461-6F01-41C3-9DDA-FCDA0E9D52CF}"/>
              </a:ext>
            </a:extLst>
          </p:cNvPr>
          <p:cNvSpPr txBox="1"/>
          <p:nvPr/>
        </p:nvSpPr>
        <p:spPr>
          <a:xfrm>
            <a:off x="6294121" y="1585938"/>
            <a:ext cx="1809961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rgbClr val="3333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Prevent skip operation (auto warning when OP skip or miss part)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>
                <a:solidFill>
                  <a:srgbClr val="3333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Navigation System for new </a:t>
            </a:r>
            <a:r>
              <a:rPr lang="en-US" sz="1400" b="1" dirty="0" smtClean="0">
                <a:solidFill>
                  <a:srgbClr val="3333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op</a:t>
            </a:r>
            <a:endParaRPr lang="en-US" sz="1400" b="1" dirty="0">
              <a:solidFill>
                <a:srgbClr val="3333FF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rgbClr val="3333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Image </a:t>
            </a:r>
            <a:r>
              <a:rPr lang="en-US" sz="1400" b="1" dirty="0">
                <a:solidFill>
                  <a:srgbClr val="3333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recognition technology</a:t>
            </a:r>
            <a:endParaRPr lang="en-US" sz="1400" b="1" dirty="0" smtClean="0">
              <a:solidFill>
                <a:srgbClr val="3333FF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400" b="1" dirty="0" smtClean="0">
              <a:solidFill>
                <a:srgbClr val="3333FF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sz="1400" b="1" dirty="0">
              <a:solidFill>
                <a:srgbClr val="3333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143747B-EDDD-4139-9EED-9297238BAD36}"/>
              </a:ext>
            </a:extLst>
          </p:cNvPr>
          <p:cNvSpPr/>
          <p:nvPr/>
        </p:nvSpPr>
        <p:spPr>
          <a:xfrm>
            <a:off x="5910414" y="1286890"/>
            <a:ext cx="364211" cy="262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pic>
        <p:nvPicPr>
          <p:cNvPr id="96" name="Graphic 201" title="Milestone Flag">
            <a:extLst>
              <a:ext uri="{FF2B5EF4-FFF2-40B4-BE49-F238E27FC236}">
                <a16:creationId xmlns:a16="http://schemas.microsoft.com/office/drawing/2014/main" id="{347C8125-CF6B-45E2-9570-6B05979E8DE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3525" t="18748" r="17129" b="44918"/>
          <a:stretch/>
        </p:blipFill>
        <p:spPr>
          <a:xfrm flipH="1">
            <a:off x="5798934" y="1219110"/>
            <a:ext cx="429770" cy="33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7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728317" y="2708939"/>
            <a:ext cx="187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52201" t="52101" r="6027" b="15662"/>
          <a:stretch/>
        </p:blipFill>
        <p:spPr>
          <a:xfrm>
            <a:off x="5142985" y="810397"/>
            <a:ext cx="3305448" cy="2040764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4"/>
          <a:srcRect l="1683" t="21514" r="57500" b="58113"/>
          <a:stretch/>
        </p:blipFill>
        <p:spPr>
          <a:xfrm>
            <a:off x="204559" y="843113"/>
            <a:ext cx="4596041" cy="1835169"/>
          </a:xfrm>
          <a:prstGeom prst="rect">
            <a:avLst/>
          </a:prstGeom>
        </p:spPr>
      </p:pic>
      <p:cxnSp>
        <p:nvCxnSpPr>
          <p:cNvPr id="13" name="直線コネクタ 12"/>
          <p:cNvCxnSpPr/>
          <p:nvPr/>
        </p:nvCxnSpPr>
        <p:spPr>
          <a:xfrm>
            <a:off x="3709446" y="4954802"/>
            <a:ext cx="0" cy="131900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楕円 6"/>
          <p:cNvSpPr/>
          <p:nvPr/>
        </p:nvSpPr>
        <p:spPr>
          <a:xfrm>
            <a:off x="3539514" y="5221839"/>
            <a:ext cx="372234" cy="14889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線コネクタ 9"/>
          <p:cNvCxnSpPr/>
          <p:nvPr/>
        </p:nvCxnSpPr>
        <p:spPr>
          <a:xfrm>
            <a:off x="3167280" y="5942031"/>
            <a:ext cx="1262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4042130" y="5960975"/>
            <a:ext cx="1262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4592388" y="5065297"/>
            <a:ext cx="0" cy="131900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楕円 14"/>
          <p:cNvSpPr/>
          <p:nvPr/>
        </p:nvSpPr>
        <p:spPr>
          <a:xfrm>
            <a:off x="4487192" y="5216508"/>
            <a:ext cx="372234" cy="14889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539514" y="6087254"/>
            <a:ext cx="62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ST1</a:t>
            </a:r>
            <a:endParaRPr 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390088" y="6057951"/>
            <a:ext cx="62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ST2</a:t>
            </a:r>
            <a:endParaRPr lang="en-US" dirty="0"/>
          </a:p>
        </p:txBody>
      </p:sp>
      <p:cxnSp>
        <p:nvCxnSpPr>
          <p:cNvPr id="19" name="直線コネクタ 18"/>
          <p:cNvCxnSpPr/>
          <p:nvPr/>
        </p:nvCxnSpPr>
        <p:spPr>
          <a:xfrm>
            <a:off x="3555698" y="4988325"/>
            <a:ext cx="0" cy="131900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3891517" y="4995984"/>
            <a:ext cx="0" cy="131900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3167280" y="5942031"/>
            <a:ext cx="1262358" cy="884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458392" y="6001134"/>
            <a:ext cx="62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ST1</a:t>
            </a:r>
            <a:endParaRPr lang="en-US" dirty="0"/>
          </a:p>
        </p:txBody>
      </p:sp>
      <p:cxnSp>
        <p:nvCxnSpPr>
          <p:cNvPr id="22" name="直線コネクタ 21"/>
          <p:cNvCxnSpPr/>
          <p:nvPr/>
        </p:nvCxnSpPr>
        <p:spPr>
          <a:xfrm>
            <a:off x="4390088" y="5065297"/>
            <a:ext cx="0" cy="131900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4770414" y="5065297"/>
            <a:ext cx="0" cy="131900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4070452" y="5957663"/>
            <a:ext cx="1262358" cy="87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386042" y="5992865"/>
            <a:ext cx="62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ST2</a:t>
            </a:r>
            <a:endParaRPr lang="en-US" dirty="0"/>
          </a:p>
        </p:txBody>
      </p:sp>
      <p:cxnSp>
        <p:nvCxnSpPr>
          <p:cNvPr id="26" name="直線コネクタ 25"/>
          <p:cNvCxnSpPr/>
          <p:nvPr/>
        </p:nvCxnSpPr>
        <p:spPr>
          <a:xfrm>
            <a:off x="3018510" y="5960753"/>
            <a:ext cx="1262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554" y="4821843"/>
            <a:ext cx="3291516" cy="1810137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30" name="テキスト ボックス 29"/>
          <p:cNvSpPr txBox="1"/>
          <p:nvPr/>
        </p:nvSpPr>
        <p:spPr>
          <a:xfrm>
            <a:off x="2803909" y="3705968"/>
            <a:ext cx="234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PF of ST by ST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muda</a:t>
            </a:r>
            <a:r>
              <a:rPr lang="en-US" dirty="0" smtClean="0"/>
              <a:t> </a:t>
            </a:r>
            <a:r>
              <a:rPr lang="en-US" dirty="0" err="1" smtClean="0"/>
              <a:t>muri</a:t>
            </a:r>
            <a:r>
              <a:rPr lang="en-US" dirty="0" smtClean="0"/>
              <a:t> </a:t>
            </a:r>
            <a:r>
              <a:rPr lang="en-US" dirty="0" err="1" smtClean="0"/>
              <a:t>mura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167342" y="3730134"/>
            <a:ext cx="411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 by ST /Production progress Real time </a:t>
            </a:r>
            <a:endParaRPr 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5076979" y="4011584"/>
            <a:ext cx="429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ST is bottle neck from what machine</a:t>
            </a:r>
          </a:p>
          <a:p>
            <a:r>
              <a:rPr lang="en-US" dirty="0"/>
              <a:t> </a:t>
            </a:r>
            <a:r>
              <a:rPr lang="en-US" dirty="0" smtClean="0"/>
              <a:t>=&gt; alert  if over spec  continue 5mc..</a:t>
            </a:r>
            <a:endParaRPr lang="en-US" dirty="0"/>
          </a:p>
        </p:txBody>
      </p:sp>
      <p:cxnSp>
        <p:nvCxnSpPr>
          <p:cNvPr id="34" name="直線矢印コネクタ 33"/>
          <p:cNvCxnSpPr/>
          <p:nvPr/>
        </p:nvCxnSpPr>
        <p:spPr>
          <a:xfrm>
            <a:off x="4266423" y="2781079"/>
            <a:ext cx="876562" cy="809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3595289" y="2810887"/>
            <a:ext cx="232854" cy="75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6"/>
          <a:srcRect l="27788" t="64603" r="49567" b="14123"/>
          <a:stretch/>
        </p:blipFill>
        <p:spPr>
          <a:xfrm>
            <a:off x="156575" y="4627920"/>
            <a:ext cx="2760786" cy="2074984"/>
          </a:xfrm>
          <a:prstGeom prst="rect">
            <a:avLst/>
          </a:prstGeom>
        </p:spPr>
      </p:pic>
      <p:cxnSp>
        <p:nvCxnSpPr>
          <p:cNvPr id="39" name="直線矢印コネクタ 38"/>
          <p:cNvCxnSpPr/>
          <p:nvPr/>
        </p:nvCxnSpPr>
        <p:spPr>
          <a:xfrm flipH="1">
            <a:off x="1729616" y="2851161"/>
            <a:ext cx="1646533" cy="878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350112" y="3847593"/>
            <a:ext cx="234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Normal time study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87719" y="75316"/>
            <a:ext cx="650359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50" b="1" dirty="0" smtClean="0">
                <a:solidFill>
                  <a:srgbClr val="0000FF"/>
                </a:solidFill>
              </a:rPr>
              <a:t>Graphic(next step)</a:t>
            </a:r>
            <a:endParaRPr lang="en-US" sz="315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15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/>
          <p:cNvSpPr txBox="1"/>
          <p:nvPr/>
        </p:nvSpPr>
        <p:spPr>
          <a:xfrm>
            <a:off x="178420" y="156247"/>
            <a:ext cx="650359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50" b="1" dirty="0" smtClean="0">
                <a:solidFill>
                  <a:srgbClr val="0000FF"/>
                </a:solidFill>
              </a:rPr>
              <a:t>STRUCTURE OF SYSTEM</a:t>
            </a:r>
            <a:endParaRPr lang="en-US" sz="3150" b="1" dirty="0">
              <a:solidFill>
                <a:srgbClr val="0000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2589" y="1223653"/>
            <a:ext cx="8948312" cy="5142790"/>
            <a:chOff x="42589" y="1223653"/>
            <a:chExt cx="8948312" cy="5142790"/>
          </a:xfrm>
        </p:grpSpPr>
        <p:grpSp>
          <p:nvGrpSpPr>
            <p:cNvPr id="67" name="Group 66"/>
            <p:cNvGrpSpPr/>
            <p:nvPr/>
          </p:nvGrpSpPr>
          <p:grpSpPr>
            <a:xfrm>
              <a:off x="42589" y="3121713"/>
              <a:ext cx="8448675" cy="357634"/>
              <a:chOff x="412753" y="5749784"/>
              <a:chExt cx="11264900" cy="476845"/>
            </a:xfrm>
          </p:grpSpPr>
          <p:sp>
            <p:nvSpPr>
              <p:cNvPr id="4" name="Cube 3"/>
              <p:cNvSpPr/>
              <p:nvPr/>
            </p:nvSpPr>
            <p:spPr>
              <a:xfrm>
                <a:off x="412753" y="5867400"/>
                <a:ext cx="11264900" cy="359229"/>
              </a:xfrm>
              <a:prstGeom prst="cube">
                <a:avLst>
                  <a:gd name="adj" fmla="val 1547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59341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908531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257722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1598532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947723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296913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636792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2985982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335173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684364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033554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4382745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692458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7041648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390839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731649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385799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8056629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8722419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9063229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9717379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9388209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0017152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0357962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11012112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0682942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662497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011687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360878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5701688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355838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026668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1248051" y="5763408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420107" y="5913273"/>
                <a:ext cx="11168754" cy="2674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542226" y="2169213"/>
              <a:ext cx="8448675" cy="357634"/>
              <a:chOff x="412753" y="5749784"/>
              <a:chExt cx="11264900" cy="476845"/>
            </a:xfrm>
          </p:grpSpPr>
          <p:sp>
            <p:nvSpPr>
              <p:cNvPr id="69" name="Cube 68"/>
              <p:cNvSpPr/>
              <p:nvPr/>
            </p:nvSpPr>
            <p:spPr>
              <a:xfrm>
                <a:off x="412753" y="5867400"/>
                <a:ext cx="11264900" cy="359229"/>
              </a:xfrm>
              <a:prstGeom prst="cube">
                <a:avLst>
                  <a:gd name="adj" fmla="val 1547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559341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908531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1257722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598532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947723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2296913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636792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985982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3335173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3684364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4033554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4382745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6692458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7041648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7390839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731649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385799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8056629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8722419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9063229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9717379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9388209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10017152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10357962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11012112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10682942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4662497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5011687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360878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01688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6355838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6026668" y="5749784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1248051" y="5763408"/>
                <a:ext cx="340810" cy="29973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420107" y="5913273"/>
                <a:ext cx="11168754" cy="2674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pic>
          <p:nvPicPr>
            <p:cNvPr id="107" name="Picture 10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605" t="14179" r="11936" b="12686"/>
            <a:stretch/>
          </p:blipFill>
          <p:spPr>
            <a:xfrm>
              <a:off x="5142064" y="3848965"/>
              <a:ext cx="3297165" cy="2254340"/>
            </a:xfrm>
            <a:prstGeom prst="rect">
              <a:avLst/>
            </a:prstGeom>
          </p:spPr>
        </p:pic>
        <p:sp>
          <p:nvSpPr>
            <p:cNvPr id="109" name="Cube 108"/>
            <p:cNvSpPr/>
            <p:nvPr/>
          </p:nvSpPr>
          <p:spPr>
            <a:xfrm>
              <a:off x="3252064" y="2588954"/>
              <a:ext cx="745270" cy="441595"/>
            </a:xfrm>
            <a:prstGeom prst="cube">
              <a:avLst>
                <a:gd name="adj" fmla="val 70565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1" name="Cube 110"/>
            <p:cNvSpPr/>
            <p:nvPr/>
          </p:nvSpPr>
          <p:spPr>
            <a:xfrm>
              <a:off x="7283361" y="2612348"/>
              <a:ext cx="745270" cy="441595"/>
            </a:xfrm>
            <a:prstGeom prst="cube">
              <a:avLst>
                <a:gd name="adj" fmla="val 70565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391167" y="6066361"/>
              <a:ext cx="85472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Card ID</a:t>
              </a:r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>
              <a:off x="3729534" y="1856484"/>
              <a:ext cx="0" cy="7483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3240783" y="1358472"/>
              <a:ext cx="84510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Reading ID</a:t>
              </a:r>
            </a:p>
            <a:p>
              <a:r>
                <a:rPr lang="en-US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    </a:t>
              </a:r>
              <a:r>
                <a:rPr lang="en-US" sz="105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No1</a:t>
              </a:r>
              <a:endPara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7316170" y="1223653"/>
              <a:ext cx="84510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Reading ID</a:t>
              </a:r>
            </a:p>
            <a:p>
              <a:r>
                <a:rPr lang="en-US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    </a:t>
              </a:r>
              <a:r>
                <a:rPr lang="en-US" sz="105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No2</a:t>
              </a:r>
              <a:endPara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214670" y="3514115"/>
              <a:ext cx="97494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Station 2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211760" y="3552418"/>
              <a:ext cx="97494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Station 1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494037" y="2061091"/>
              <a:ext cx="3104090" cy="1215505"/>
              <a:chOff x="1042112" y="1623912"/>
              <a:chExt cx="4138787" cy="1620673"/>
            </a:xfrm>
          </p:grpSpPr>
          <p:sp>
            <p:nvSpPr>
              <p:cNvPr id="105" name="Cube 104"/>
              <p:cNvSpPr/>
              <p:nvPr/>
            </p:nvSpPr>
            <p:spPr>
              <a:xfrm>
                <a:off x="1042112" y="1623912"/>
                <a:ext cx="4138787" cy="1620673"/>
              </a:xfrm>
              <a:prstGeom prst="cube">
                <a:avLst>
                  <a:gd name="adj" fmla="val 92929"/>
                </a:avLst>
              </a:prstGeom>
              <a:solidFill>
                <a:srgbClr val="00B050">
                  <a:alpha val="8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Parallelogram 128"/>
              <p:cNvSpPr/>
              <p:nvPr/>
            </p:nvSpPr>
            <p:spPr>
              <a:xfrm>
                <a:off x="2571620" y="2224879"/>
                <a:ext cx="1079770" cy="418738"/>
              </a:xfrm>
              <a:prstGeom prst="parallelogram">
                <a:avLst>
                  <a:gd name="adj" fmla="val 107542"/>
                </a:avLst>
              </a:prstGeom>
              <a:solidFill>
                <a:srgbClr val="FFC000"/>
              </a:solidFill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4459068" y="2107506"/>
              <a:ext cx="3104090" cy="1215505"/>
              <a:chOff x="1042112" y="1623912"/>
              <a:chExt cx="4138787" cy="1620673"/>
            </a:xfrm>
          </p:grpSpPr>
          <p:sp>
            <p:nvSpPr>
              <p:cNvPr id="132" name="Cube 131"/>
              <p:cNvSpPr/>
              <p:nvPr/>
            </p:nvSpPr>
            <p:spPr>
              <a:xfrm>
                <a:off x="1042112" y="1623912"/>
                <a:ext cx="4138787" cy="1620673"/>
              </a:xfrm>
              <a:prstGeom prst="cube">
                <a:avLst>
                  <a:gd name="adj" fmla="val 92929"/>
                </a:avLst>
              </a:prstGeom>
              <a:solidFill>
                <a:srgbClr val="00B050">
                  <a:alpha val="8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3" name="Parallelogram 132"/>
              <p:cNvSpPr/>
              <p:nvPr/>
            </p:nvSpPr>
            <p:spPr>
              <a:xfrm>
                <a:off x="2571620" y="2224879"/>
                <a:ext cx="1079770" cy="418738"/>
              </a:xfrm>
              <a:prstGeom prst="parallelogram">
                <a:avLst>
                  <a:gd name="adj" fmla="val 107542"/>
                </a:avLst>
              </a:prstGeom>
              <a:solidFill>
                <a:srgbClr val="FFC000"/>
              </a:solidFill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134" name="Straight Arrow Connector 133"/>
            <p:cNvCxnSpPr/>
            <p:nvPr/>
          </p:nvCxnSpPr>
          <p:spPr>
            <a:xfrm>
              <a:off x="2333629" y="1805249"/>
              <a:ext cx="0" cy="7483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7805759" y="1883243"/>
              <a:ext cx="0" cy="7483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TextBox 135"/>
            <p:cNvSpPr txBox="1"/>
            <p:nvPr/>
          </p:nvSpPr>
          <p:spPr>
            <a:xfrm>
              <a:off x="5945369" y="1325071"/>
              <a:ext cx="7553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Card </a:t>
              </a:r>
              <a:r>
                <a:rPr lang="en-US" sz="105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ID2 </a:t>
              </a:r>
              <a:endPara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092423" y="1387144"/>
              <a:ext cx="7553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Card ID 1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42460" y="3513751"/>
              <a:ext cx="55746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Table</a:t>
              </a: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 flipV="1">
              <a:off x="642646" y="3268293"/>
              <a:ext cx="621926" cy="375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3619594" y="3695660"/>
              <a:ext cx="123294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8" name="Picture 4" descr="Đầu đọc thẻ cảm ứng IDteck IP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890" y="3863402"/>
              <a:ext cx="2252520" cy="236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" name="Straight Arrow Connector 103"/>
            <p:cNvCxnSpPr/>
            <p:nvPr/>
          </p:nvCxnSpPr>
          <p:spPr>
            <a:xfrm>
              <a:off x="6262995" y="1795030"/>
              <a:ext cx="0" cy="7483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1507187" y="6021434"/>
              <a:ext cx="1710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Reading </a:t>
              </a:r>
              <a:r>
                <a:rPr lang="en-US" sz="14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ID</a:t>
              </a:r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8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479503" y="1773044"/>
            <a:ext cx="75928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5309839" y="1371598"/>
            <a:ext cx="1" cy="401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3090747" y="1371598"/>
            <a:ext cx="1" cy="401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528931" y="1371598"/>
            <a:ext cx="1" cy="401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031488" y="1371598"/>
            <a:ext cx="1" cy="401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Zodiac W082441 - Power Printed Circuit Board Assembly Replacement | Pool  Supplies Ca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80" y="2286000"/>
            <a:ext cx="1709309" cy="124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/>
        </p:nvCxnSpPr>
        <p:spPr>
          <a:xfrm flipH="1">
            <a:off x="4275933" y="1773044"/>
            <a:ext cx="2" cy="70252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364" y="3794321"/>
            <a:ext cx="1233139" cy="174841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>
            <a:off x="4275931" y="3345363"/>
            <a:ext cx="2" cy="70252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672359" y="4650056"/>
            <a:ext cx="12675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9 Data Visualization Tools That You Cannot Miss in 2019 | by Lewis Chou |  Towards Data Sci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974" y="3794321"/>
            <a:ext cx="1416957" cy="89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9 Data Visualization Tools That You Cannot Miss in 2019 | by Lewis Chou |  Towards Data Sci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587" y="5249934"/>
            <a:ext cx="1416957" cy="89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9 Data Visualization Tools That You Cannot Miss in 2019 | by Lewis Chou |  Towards Data Sci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75" y="3894178"/>
            <a:ext cx="1416957" cy="89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9 Data Visualization Tools That You Cannot Miss in 2019 | by Lewis Chou |  Towards Data Sci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74" y="5279753"/>
            <a:ext cx="1416957" cy="89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/>
          <p:cNvCxnSpPr>
            <a:endCxn id="35" idx="1"/>
          </p:cNvCxnSpPr>
          <p:nvPr/>
        </p:nvCxnSpPr>
        <p:spPr>
          <a:xfrm>
            <a:off x="4787039" y="5249934"/>
            <a:ext cx="1287548" cy="44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4" idx="1"/>
          </p:cNvCxnSpPr>
          <p:nvPr/>
        </p:nvCxnSpPr>
        <p:spPr>
          <a:xfrm flipH="1" flipV="1">
            <a:off x="2274774" y="4668528"/>
            <a:ext cx="13845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168253" y="5248737"/>
            <a:ext cx="1616927" cy="556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39724" y="1916668"/>
            <a:ext cx="114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STATION 1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18872" y="1961272"/>
            <a:ext cx="114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STATION 2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827918" y="1991336"/>
            <a:ext cx="114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STATION 3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76946" y="1998828"/>
            <a:ext cx="114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STATION 4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2652" y="4299196"/>
            <a:ext cx="114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PC1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89847" y="5850845"/>
            <a:ext cx="114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PC4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01023" y="4354039"/>
            <a:ext cx="114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PC3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2652" y="5805718"/>
            <a:ext cx="114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PC2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745173" y="5722722"/>
            <a:ext cx="114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SERVER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3191070" y="2232306"/>
            <a:ext cx="2230016" cy="1469899"/>
          </a:xfrm>
          <a:prstGeom prst="ellipse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op Considerations for RFID Tag Selection in Your Retail Project | RIS New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24" y="114738"/>
            <a:ext cx="1320352" cy="129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Top Considerations for RFID Tag Selection in Your Retail Project | RIS New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599" y="112443"/>
            <a:ext cx="1320352" cy="129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Top Considerations for RFID Tag Selection in Your Retail Project | RIS New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746" y="100191"/>
            <a:ext cx="1320352" cy="129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Top Considerations for RFID Tag Selection in Your Retail Project | RIS New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720" y="110415"/>
            <a:ext cx="1320352" cy="129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98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323614" y="54653"/>
            <a:ext cx="265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</a:rPr>
              <a:t>SOFTWARE</a:t>
            </a:r>
            <a:endParaRPr lang="en-US" sz="2400" b="1" dirty="0">
              <a:solidFill>
                <a:srgbClr val="0000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2164" y="514654"/>
            <a:ext cx="8745893" cy="3607260"/>
            <a:chOff x="286140" y="850556"/>
            <a:chExt cx="8745893" cy="360726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140" y="850556"/>
              <a:ext cx="4668415" cy="265315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2390" y="850557"/>
              <a:ext cx="3335961" cy="259632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432390" y="3503709"/>
              <a:ext cx="359964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System </a:t>
              </a:r>
              <a:r>
                <a:rPr lang="en-US" sz="1400" dirty="0"/>
                <a:t>that listens for signals from </a:t>
              </a:r>
              <a:r>
                <a:rPr lang="en-US" sz="1400" dirty="0" smtClean="0"/>
                <a:t>RFID (ST2-&gt;ST…) reader and handing data, finally push up data to server</a:t>
              </a:r>
              <a:endParaRPr lang="en-US" sz="1400" dirty="0"/>
            </a:p>
            <a:p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6140" y="3503709"/>
              <a:ext cx="482703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This system combine Merchandise of machine and card number RFID at ST1, finally push up data to server</a:t>
              </a:r>
              <a:endParaRPr lang="en-US" sz="1600" dirty="0"/>
            </a:p>
            <a:p>
              <a:endParaRPr lang="en-US" sz="1600" dirty="0"/>
            </a:p>
          </p:txBody>
        </p:sp>
      </p:grp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423" t="12500" r="2718" b="9034"/>
          <a:stretch/>
        </p:blipFill>
        <p:spPr>
          <a:xfrm>
            <a:off x="0" y="4003507"/>
            <a:ext cx="4401138" cy="26685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-485" t="12087" r="2300" b="7926"/>
          <a:stretch/>
        </p:blipFill>
        <p:spPr>
          <a:xfrm>
            <a:off x="4707901" y="4003507"/>
            <a:ext cx="4479840" cy="266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0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8420" y="156247"/>
            <a:ext cx="36554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50" b="1" dirty="0" smtClean="0">
                <a:solidFill>
                  <a:srgbClr val="0000FF"/>
                </a:solidFill>
              </a:rPr>
              <a:t>Next Action</a:t>
            </a:r>
            <a:endParaRPr lang="en-US" sz="3150" b="1" dirty="0">
              <a:solidFill>
                <a:srgbClr val="0000FF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766590"/>
              </p:ext>
            </p:extLst>
          </p:nvPr>
        </p:nvGraphicFramePr>
        <p:xfrm>
          <a:off x="190064" y="733327"/>
          <a:ext cx="8689532" cy="3362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705">
                  <a:extLst>
                    <a:ext uri="{9D8B030D-6E8A-4147-A177-3AD203B41FA5}">
                      <a16:colId xmlns:a16="http://schemas.microsoft.com/office/drawing/2014/main" val="2500482618"/>
                    </a:ext>
                  </a:extLst>
                </a:gridCol>
                <a:gridCol w="3163084">
                  <a:extLst>
                    <a:ext uri="{9D8B030D-6E8A-4147-A177-3AD203B41FA5}">
                      <a16:colId xmlns:a16="http://schemas.microsoft.com/office/drawing/2014/main" val="4038053351"/>
                    </a:ext>
                  </a:extLst>
                </a:gridCol>
                <a:gridCol w="359699">
                  <a:extLst>
                    <a:ext uri="{9D8B030D-6E8A-4147-A177-3AD203B41FA5}">
                      <a16:colId xmlns:a16="http://schemas.microsoft.com/office/drawing/2014/main" val="277868105"/>
                    </a:ext>
                  </a:extLst>
                </a:gridCol>
                <a:gridCol w="427004">
                  <a:extLst>
                    <a:ext uri="{9D8B030D-6E8A-4147-A177-3AD203B41FA5}">
                      <a16:colId xmlns:a16="http://schemas.microsoft.com/office/drawing/2014/main" val="1835725847"/>
                    </a:ext>
                  </a:extLst>
                </a:gridCol>
                <a:gridCol w="427004">
                  <a:extLst>
                    <a:ext uri="{9D8B030D-6E8A-4147-A177-3AD203B41FA5}">
                      <a16:colId xmlns:a16="http://schemas.microsoft.com/office/drawing/2014/main" val="2425818168"/>
                    </a:ext>
                  </a:extLst>
                </a:gridCol>
                <a:gridCol w="427004">
                  <a:extLst>
                    <a:ext uri="{9D8B030D-6E8A-4147-A177-3AD203B41FA5}">
                      <a16:colId xmlns:a16="http://schemas.microsoft.com/office/drawing/2014/main" val="4074742053"/>
                    </a:ext>
                  </a:extLst>
                </a:gridCol>
                <a:gridCol w="427004">
                  <a:extLst>
                    <a:ext uri="{9D8B030D-6E8A-4147-A177-3AD203B41FA5}">
                      <a16:colId xmlns:a16="http://schemas.microsoft.com/office/drawing/2014/main" val="3661727596"/>
                    </a:ext>
                  </a:extLst>
                </a:gridCol>
                <a:gridCol w="427004">
                  <a:extLst>
                    <a:ext uri="{9D8B030D-6E8A-4147-A177-3AD203B41FA5}">
                      <a16:colId xmlns:a16="http://schemas.microsoft.com/office/drawing/2014/main" val="3849212301"/>
                    </a:ext>
                  </a:extLst>
                </a:gridCol>
                <a:gridCol w="427004">
                  <a:extLst>
                    <a:ext uri="{9D8B030D-6E8A-4147-A177-3AD203B41FA5}">
                      <a16:colId xmlns:a16="http://schemas.microsoft.com/office/drawing/2014/main" val="3400216831"/>
                    </a:ext>
                  </a:extLst>
                </a:gridCol>
                <a:gridCol w="427004">
                  <a:extLst>
                    <a:ext uri="{9D8B030D-6E8A-4147-A177-3AD203B41FA5}">
                      <a16:colId xmlns:a16="http://schemas.microsoft.com/office/drawing/2014/main" val="1393110883"/>
                    </a:ext>
                  </a:extLst>
                </a:gridCol>
                <a:gridCol w="427004">
                  <a:extLst>
                    <a:ext uri="{9D8B030D-6E8A-4147-A177-3AD203B41FA5}">
                      <a16:colId xmlns:a16="http://schemas.microsoft.com/office/drawing/2014/main" val="4166589068"/>
                    </a:ext>
                  </a:extLst>
                </a:gridCol>
                <a:gridCol w="427004">
                  <a:extLst>
                    <a:ext uri="{9D8B030D-6E8A-4147-A177-3AD203B41FA5}">
                      <a16:colId xmlns:a16="http://schemas.microsoft.com/office/drawing/2014/main" val="2894880390"/>
                    </a:ext>
                  </a:extLst>
                </a:gridCol>
                <a:gridCol w="427004">
                  <a:extLst>
                    <a:ext uri="{9D8B030D-6E8A-4147-A177-3AD203B41FA5}">
                      <a16:colId xmlns:a16="http://schemas.microsoft.com/office/drawing/2014/main" val="3382154219"/>
                    </a:ext>
                  </a:extLst>
                </a:gridCol>
                <a:gridCol w="427004">
                  <a:extLst>
                    <a:ext uri="{9D8B030D-6E8A-4147-A177-3AD203B41FA5}">
                      <a16:colId xmlns:a16="http://schemas.microsoft.com/office/drawing/2014/main" val="3916629863"/>
                    </a:ext>
                  </a:extLst>
                </a:gridCol>
              </a:tblGrid>
              <a:tr h="350910">
                <a:tc rowSpan="2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Job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items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Aug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Sep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Oct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020421"/>
                  </a:ext>
                </a:extLst>
              </a:tr>
              <a:tr h="614093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070528"/>
                  </a:ext>
                </a:extLst>
              </a:tr>
              <a:tr h="39719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Make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Graphic tendency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>
                          <a:solidFill>
                            <a:schemeClr val="tx1"/>
                          </a:solidFill>
                        </a:rPr>
                        <a:t>  ▼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9884"/>
                  </a:ext>
                </a:extLst>
              </a:tr>
              <a:tr h="59544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Make function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alert when over spec  continue 5mc..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 smtClean="0">
                          <a:solidFill>
                            <a:schemeClr val="tx1"/>
                          </a:solidFill>
                        </a:rPr>
                        <a:t>  ▼</a:t>
                      </a:r>
                      <a:endParaRPr 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294929"/>
                  </a:ext>
                </a:extLst>
              </a:tr>
              <a:tr h="59544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Order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RFID and mainboard for all station TM15-2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>
                          <a:solidFill>
                            <a:schemeClr val="tx1"/>
                          </a:solidFill>
                        </a:rPr>
                        <a:t>   ▼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282558"/>
                  </a:ext>
                </a:extLst>
              </a:tr>
              <a:tr h="39719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Setup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RFID for all station TM15-2</a:t>
                      </a:r>
                      <a:endParaRPr 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36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>
                          <a:solidFill>
                            <a:schemeClr val="tx1"/>
                          </a:solidFill>
                        </a:rPr>
                        <a:t>   ▼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38702"/>
                  </a:ext>
                </a:extLst>
              </a:tr>
              <a:tr h="39719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Expand for Model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D67</a:t>
                      </a:r>
                      <a:endParaRPr 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36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>
                          <a:solidFill>
                            <a:schemeClr val="tx1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881942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3919723" y="1897436"/>
            <a:ext cx="767255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821267" y="2380346"/>
            <a:ext cx="767255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37232" y="2929358"/>
            <a:ext cx="1551290" cy="112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656713" y="3458163"/>
            <a:ext cx="767255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hevron 15"/>
          <p:cNvSpPr/>
          <p:nvPr/>
        </p:nvSpPr>
        <p:spPr>
          <a:xfrm>
            <a:off x="7991470" y="3740824"/>
            <a:ext cx="888126" cy="273268"/>
          </a:xfrm>
          <a:prstGeom prst="chevron">
            <a:avLst>
              <a:gd name="adj" fmla="val 34616"/>
            </a:avLst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Expand</a:t>
            </a:r>
            <a:endParaRPr lang="en-US" sz="1200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877228" y="4093468"/>
            <a:ext cx="8553212" cy="2198203"/>
          </a:xfrm>
          <a:prstGeom prst="rect">
            <a:avLst/>
          </a:prstGeom>
          <a:ln w="38100" cap="rnd">
            <a:noFill/>
          </a:ln>
        </p:spPr>
        <p:txBody>
          <a:bodyPr vert="horz" lIns="91440" tIns="45720" rIns="91440" bIns="45720" rtlCol="0" anchor="t" anchorCtr="0">
            <a:noAutofit/>
          </a:bodyPr>
          <a:lstStyle/>
          <a:p>
            <a:pPr marL="742950" lvl="1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ja-JP" sz="2000" b="1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Tahoma" pitchFamily="34" charset="0"/>
                <a:cs typeface="Tahoma" pitchFamily="34" charset="0"/>
              </a:rPr>
              <a:t>METHOD</a:t>
            </a:r>
            <a:r>
              <a:rPr lang="en-US" altLang="ja-JP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Tahoma" pitchFamily="34" charset="0"/>
                <a:cs typeface="Tahoma" pitchFamily="34" charset="0"/>
              </a:rPr>
              <a:t>: the system must run </a:t>
            </a:r>
            <a:r>
              <a:rPr lang="en-US" altLang="ja-JP" sz="20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Tahoma" pitchFamily="34" charset="0"/>
                <a:cs typeface="Tahoma" pitchFamily="34" charset="0"/>
              </a:rPr>
              <a:t>real time </a:t>
            </a:r>
            <a:r>
              <a:rPr lang="en-US" altLang="ja-JP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Tahoma" pitchFamily="34" charset="0"/>
                <a:cs typeface="Tahoma" pitchFamily="34" charset="0"/>
              </a:rPr>
              <a:t>and </a:t>
            </a:r>
            <a:r>
              <a:rPr lang="en-US" altLang="ja-JP" sz="20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Tahoma" pitchFamily="34" charset="0"/>
                <a:cs typeface="Tahoma" pitchFamily="34" charset="0"/>
              </a:rPr>
              <a:t>correctly and stable</a:t>
            </a:r>
          </a:p>
          <a:p>
            <a:pPr marL="742950" lvl="1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ja-JP" sz="2000" b="1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Tahoma" pitchFamily="34" charset="0"/>
                <a:cs typeface="Tahoma" pitchFamily="34" charset="0"/>
              </a:rPr>
              <a:t>RFID</a:t>
            </a:r>
            <a:r>
              <a:rPr lang="en-US" altLang="ja-JP" sz="20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Tahoma" pitchFamily="34" charset="0"/>
                <a:cs typeface="Tahoma" pitchFamily="34" charset="0"/>
              </a:rPr>
              <a:t>: </a:t>
            </a:r>
            <a:r>
              <a:rPr lang="en-US" altLang="en-US" sz="2000" dirty="0">
                <a:solidFill>
                  <a:srgbClr val="202124"/>
                </a:solidFill>
                <a:latin typeface="+mj-lt"/>
                <a:ea typeface="inherit"/>
              </a:rPr>
              <a:t>when using RFID USB cannot convert to digital signal for </a:t>
            </a:r>
            <a:r>
              <a:rPr lang="en-US" altLang="en-US" sz="2000" dirty="0" smtClean="0">
                <a:solidFill>
                  <a:srgbClr val="202124"/>
                </a:solidFill>
                <a:latin typeface="+mj-lt"/>
                <a:ea typeface="inherit"/>
              </a:rPr>
              <a:t>processing</a:t>
            </a:r>
            <a:endParaRPr lang="en-US" altLang="ja-JP" sz="2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Tahoma" pitchFamily="34" charset="0"/>
              <a:cs typeface="Tahoma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ja-JP" sz="2000" b="1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Tahoma" pitchFamily="34" charset="0"/>
                <a:cs typeface="Tahoma" pitchFamily="34" charset="0"/>
              </a:rPr>
              <a:t>Cost</a:t>
            </a:r>
            <a:r>
              <a:rPr lang="en-US" altLang="ja-JP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Tahoma" pitchFamily="34" charset="0"/>
                <a:cs typeface="Tahoma" pitchFamily="34" charset="0"/>
              </a:rPr>
              <a:t>: </a:t>
            </a:r>
            <a:r>
              <a:rPr lang="en-US" altLang="ja-JP" sz="20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Tahoma" pitchFamily="34" charset="0"/>
                <a:cs typeface="Tahoma" pitchFamily="34" charset="0"/>
              </a:rPr>
              <a:t>the </a:t>
            </a:r>
            <a:r>
              <a:rPr lang="en-US" altLang="ja-JP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Tahoma" pitchFamily="34" charset="0"/>
                <a:cs typeface="Tahoma" pitchFamily="34" charset="0"/>
              </a:rPr>
              <a:t>cost for 1 production line must be </a:t>
            </a:r>
            <a:r>
              <a:rPr lang="en-US" altLang="ja-JP" sz="20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Tahoma" pitchFamily="34" charset="0"/>
                <a:cs typeface="Tahoma" pitchFamily="34" charset="0"/>
              </a:rPr>
              <a:t>low</a:t>
            </a: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ja-JP" sz="2000" b="1" dirty="0" smtClean="0">
                <a:ln w="0"/>
                <a:solidFill>
                  <a:srgbClr val="FF33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Tahoma" pitchFamily="34" charset="0"/>
                <a:cs typeface="Tahoma" pitchFamily="34" charset="0"/>
              </a:rPr>
              <a:t>When </a:t>
            </a:r>
            <a:r>
              <a:rPr lang="en-US" altLang="ja-JP" sz="2000" b="1" dirty="0">
                <a:ln w="0"/>
                <a:solidFill>
                  <a:srgbClr val="FF33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Tahoma" pitchFamily="34" charset="0"/>
                <a:cs typeface="Tahoma" pitchFamily="34" charset="0"/>
              </a:rPr>
              <a:t>repairing the machine</a:t>
            </a:r>
            <a:r>
              <a:rPr lang="en-US" altLang="ja-JP" sz="2000" b="1" dirty="0" smtClean="0">
                <a:ln w="0"/>
                <a:solidFill>
                  <a:srgbClr val="FF33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Tahoma" pitchFamily="34" charset="0"/>
                <a:cs typeface="Tahoma" pitchFamily="34" charset="0"/>
              </a:rPr>
              <a:t>, </a:t>
            </a:r>
            <a:r>
              <a:rPr lang="en-US" altLang="ja-JP" sz="2000" b="1" dirty="0">
                <a:ln w="0"/>
                <a:solidFill>
                  <a:srgbClr val="FF33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Tahoma" pitchFamily="34" charset="0"/>
                <a:cs typeface="Tahoma" pitchFamily="34" charset="0"/>
              </a:rPr>
              <a:t>must carry the table with the </a:t>
            </a:r>
            <a:r>
              <a:rPr lang="en-US" altLang="ja-JP" sz="2000" b="1" dirty="0" smtClean="0">
                <a:ln w="0"/>
                <a:solidFill>
                  <a:srgbClr val="FF33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Tahoma" pitchFamily="34" charset="0"/>
                <a:cs typeface="Tahoma" pitchFamily="34" charset="0"/>
              </a:rPr>
              <a:t>machine (OP need check out machine)</a:t>
            </a:r>
            <a:endParaRPr lang="en-US" altLang="ja-JP" sz="2000" b="1" dirty="0">
              <a:ln w="0"/>
              <a:solidFill>
                <a:srgbClr val="FF33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Tahoma" pitchFamily="34" charset="0"/>
              <a:cs typeface="Tahoma" pitchFamily="34" charset="0"/>
            </a:endParaRPr>
          </a:p>
          <a:p>
            <a:pPr lvl="1">
              <a:spcBef>
                <a:spcPct val="0"/>
              </a:spcBef>
            </a:pPr>
            <a:r>
              <a:rPr lang="en-US" altLang="ja-JP" sz="20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Tahoma" pitchFamily="34" charset="0"/>
                <a:cs typeface="Tahoma" pitchFamily="34" charset="0"/>
              </a:rPr>
              <a:t>     </a:t>
            </a:r>
            <a:endParaRPr lang="en-US" altLang="ja-JP" sz="2000" b="1" dirty="0" smtClean="0">
              <a:ln w="0"/>
              <a:solidFill>
                <a:srgbClr val="FF33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5828" y="4957589"/>
            <a:ext cx="1429417" cy="517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0000FF"/>
                </a:solidFill>
              </a:rPr>
              <a:t>Problem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16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865</TotalTime>
  <Words>978</Words>
  <Application>Microsoft Office PowerPoint</Application>
  <PresentationFormat>On-screen Show (4:3)</PresentationFormat>
  <Paragraphs>277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8" baseType="lpstr">
      <vt:lpstr>Arial Unicode MS</vt:lpstr>
      <vt:lpstr>HGPｺﾞｼｯｸM</vt:lpstr>
      <vt:lpstr>inherit</vt:lpstr>
      <vt:lpstr>League Spartan</vt:lpstr>
      <vt:lpstr>Meiryo UI</vt:lpstr>
      <vt:lpstr>MS PMincho</vt:lpstr>
      <vt:lpstr>Poppins</vt:lpstr>
      <vt:lpstr>游ゴシック</vt:lpstr>
      <vt:lpstr>Arial</vt:lpstr>
      <vt:lpstr>Calibri</vt:lpstr>
      <vt:lpstr>Calibri Light</vt:lpstr>
      <vt:lpstr>Tahoma</vt:lpstr>
      <vt:lpstr>Times New Roman</vt:lpstr>
      <vt:lpstr>Trebuchet MS</vt:lpstr>
      <vt:lpstr>Wingdings</vt:lpstr>
      <vt:lpstr>Retrospect</vt:lpstr>
      <vt:lpstr>PowerPoint Presentation</vt:lpstr>
      <vt:lpstr>FINAL SMART CELL IMAGE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Van Song</dc:creator>
  <cp:lastModifiedBy>Dinh Van Song</cp:lastModifiedBy>
  <cp:revision>227</cp:revision>
  <cp:lastPrinted>2021-07-22T02:45:10Z</cp:lastPrinted>
  <dcterms:created xsi:type="dcterms:W3CDTF">2021-04-28T07:49:59Z</dcterms:created>
  <dcterms:modified xsi:type="dcterms:W3CDTF">2021-07-22T03:16:43Z</dcterms:modified>
</cp:coreProperties>
</file>